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modernComment_19A_484DB37E.xml" ContentType="application/vnd.ms-powerpoint.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1AD_437862D6.xml" ContentType="application/vnd.ms-powerpoint.comments+xml"/>
  <Override PartName="/ppt/notesSlides/notesSlide41.xml" ContentType="application/vnd.openxmlformats-officedocument.presentationml.notesSlide+xml"/>
  <Override PartName="/ppt/comments/modernComment_19B_6CCBB10D.xml" ContentType="application/vnd.ms-powerpoint.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modernComment_19C_C53E48E6.xml" ContentType="application/vnd.ms-powerpoint.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modernComment_1A0_16F1CD95.xml" ContentType="application/vnd.ms-powerpoint.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omments/modernComment_1A3_B4545C31.xml" ContentType="application/vnd.ms-powerpoint.comment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5"/>
  </p:notesMasterIdLst>
  <p:sldIdLst>
    <p:sldId id="256" r:id="rId2"/>
    <p:sldId id="386" r:id="rId3"/>
    <p:sldId id="387" r:id="rId4"/>
    <p:sldId id="390" r:id="rId5"/>
    <p:sldId id="389" r:id="rId6"/>
    <p:sldId id="391" r:id="rId7"/>
    <p:sldId id="392" r:id="rId8"/>
    <p:sldId id="393" r:id="rId9"/>
    <p:sldId id="428" r:id="rId10"/>
    <p:sldId id="338" r:id="rId11"/>
    <p:sldId id="394" r:id="rId12"/>
    <p:sldId id="395" r:id="rId13"/>
    <p:sldId id="316" r:id="rId14"/>
    <p:sldId id="317" r:id="rId15"/>
    <p:sldId id="319" r:id="rId16"/>
    <p:sldId id="321" r:id="rId17"/>
    <p:sldId id="322" r:id="rId18"/>
    <p:sldId id="323" r:id="rId19"/>
    <p:sldId id="325" r:id="rId20"/>
    <p:sldId id="396" r:id="rId21"/>
    <p:sldId id="397" r:id="rId22"/>
    <p:sldId id="398" r:id="rId23"/>
    <p:sldId id="430" r:id="rId24"/>
    <p:sldId id="432" r:id="rId25"/>
    <p:sldId id="433" r:id="rId26"/>
    <p:sldId id="434" r:id="rId27"/>
    <p:sldId id="402" r:id="rId28"/>
    <p:sldId id="403" r:id="rId29"/>
    <p:sldId id="404" r:id="rId30"/>
    <p:sldId id="405" r:id="rId31"/>
    <p:sldId id="339" r:id="rId32"/>
    <p:sldId id="341" r:id="rId33"/>
    <p:sldId id="406" r:id="rId34"/>
    <p:sldId id="342" r:id="rId35"/>
    <p:sldId id="407" r:id="rId36"/>
    <p:sldId id="343" r:id="rId37"/>
    <p:sldId id="409" r:id="rId38"/>
    <p:sldId id="408" r:id="rId39"/>
    <p:sldId id="410" r:id="rId40"/>
    <p:sldId id="435" r:id="rId41"/>
    <p:sldId id="429" r:id="rId42"/>
    <p:sldId id="411" r:id="rId43"/>
    <p:sldId id="436" r:id="rId44"/>
    <p:sldId id="437" r:id="rId45"/>
    <p:sldId id="442" r:id="rId46"/>
    <p:sldId id="443" r:id="rId47"/>
    <p:sldId id="438" r:id="rId48"/>
    <p:sldId id="439" r:id="rId49"/>
    <p:sldId id="440" r:id="rId50"/>
    <p:sldId id="441" r:id="rId51"/>
    <p:sldId id="412" r:id="rId52"/>
    <p:sldId id="415" r:id="rId53"/>
    <p:sldId id="416" r:id="rId54"/>
    <p:sldId id="418" r:id="rId55"/>
    <p:sldId id="417" r:id="rId56"/>
    <p:sldId id="419" r:id="rId57"/>
    <p:sldId id="413" r:id="rId58"/>
    <p:sldId id="257" r:id="rId59"/>
    <p:sldId id="259" r:id="rId60"/>
    <p:sldId id="260" r:id="rId61"/>
    <p:sldId id="261" r:id="rId62"/>
    <p:sldId id="263" r:id="rId63"/>
    <p:sldId id="420" r:id="rId64"/>
    <p:sldId id="421" r:id="rId65"/>
    <p:sldId id="279" r:id="rId66"/>
    <p:sldId id="280" r:id="rId67"/>
    <p:sldId id="281" r:id="rId68"/>
    <p:sldId id="282" r:id="rId69"/>
    <p:sldId id="288" r:id="rId70"/>
    <p:sldId id="289" r:id="rId71"/>
    <p:sldId id="294" r:id="rId72"/>
    <p:sldId id="295" r:id="rId73"/>
    <p:sldId id="427" r:id="rId7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121854-BED9-26B7-9B87-E8A37E8FA5EB}" name="Jack Fan" initials="JF" userId="8b9220e4b969259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64"/>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9" autoAdjust="0"/>
    <p:restoredTop sz="85357" autoAdjust="0"/>
  </p:normalViewPr>
  <p:slideViewPr>
    <p:cSldViewPr snapToGrid="0">
      <p:cViewPr>
        <p:scale>
          <a:sx n="125" d="100"/>
          <a:sy n="125" d="100"/>
        </p:scale>
        <p:origin x="1320" y="40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Fan" userId="8b9220e4b9692598" providerId="LiveId" clId="{A3C36DB6-22CF-4D6B-94F4-BA7F628DC1B4}"/>
    <pc:docChg chg="undo custSel addSld delSld modSld sldOrd">
      <pc:chgData name="Jack Fan" userId="8b9220e4b9692598" providerId="LiveId" clId="{A3C36DB6-22CF-4D6B-94F4-BA7F628DC1B4}" dt="2024-06-19T03:38:46.523" v="393" actId="20577"/>
      <pc:docMkLst>
        <pc:docMk/>
      </pc:docMkLst>
      <pc:sldChg chg="del">
        <pc:chgData name="Jack Fan" userId="8b9220e4b9692598" providerId="LiveId" clId="{A3C36DB6-22CF-4D6B-94F4-BA7F628DC1B4}" dt="2024-06-16T19:58:16.814" v="0" actId="47"/>
        <pc:sldMkLst>
          <pc:docMk/>
          <pc:sldMk cId="733679019" sldId="348"/>
        </pc:sldMkLst>
      </pc:sldChg>
      <pc:sldChg chg="del">
        <pc:chgData name="Jack Fan" userId="8b9220e4b9692598" providerId="LiveId" clId="{A3C36DB6-22CF-4D6B-94F4-BA7F628DC1B4}" dt="2024-06-16T19:58:16.814" v="0" actId="47"/>
        <pc:sldMkLst>
          <pc:docMk/>
          <pc:sldMk cId="3194088997" sldId="356"/>
        </pc:sldMkLst>
      </pc:sldChg>
      <pc:sldChg chg="del">
        <pc:chgData name="Jack Fan" userId="8b9220e4b9692598" providerId="LiveId" clId="{A3C36DB6-22CF-4D6B-94F4-BA7F628DC1B4}" dt="2024-06-16T19:58:16.814" v="0" actId="47"/>
        <pc:sldMkLst>
          <pc:docMk/>
          <pc:sldMk cId="1505285815" sldId="357"/>
        </pc:sldMkLst>
      </pc:sldChg>
      <pc:sldChg chg="del">
        <pc:chgData name="Jack Fan" userId="8b9220e4b9692598" providerId="LiveId" clId="{A3C36DB6-22CF-4D6B-94F4-BA7F628DC1B4}" dt="2024-06-16T19:58:16.814" v="0" actId="47"/>
        <pc:sldMkLst>
          <pc:docMk/>
          <pc:sldMk cId="2749895402" sldId="358"/>
        </pc:sldMkLst>
      </pc:sldChg>
      <pc:sldChg chg="del">
        <pc:chgData name="Jack Fan" userId="8b9220e4b9692598" providerId="LiveId" clId="{A3C36DB6-22CF-4D6B-94F4-BA7F628DC1B4}" dt="2024-06-16T19:58:16.814" v="0" actId="47"/>
        <pc:sldMkLst>
          <pc:docMk/>
          <pc:sldMk cId="2154369984" sldId="360"/>
        </pc:sldMkLst>
      </pc:sldChg>
      <pc:sldChg chg="del">
        <pc:chgData name="Jack Fan" userId="8b9220e4b9692598" providerId="LiveId" clId="{A3C36DB6-22CF-4D6B-94F4-BA7F628DC1B4}" dt="2024-06-16T19:58:16.814" v="0" actId="47"/>
        <pc:sldMkLst>
          <pc:docMk/>
          <pc:sldMk cId="2820317365" sldId="361"/>
        </pc:sldMkLst>
      </pc:sldChg>
      <pc:sldChg chg="del">
        <pc:chgData name="Jack Fan" userId="8b9220e4b9692598" providerId="LiveId" clId="{A3C36DB6-22CF-4D6B-94F4-BA7F628DC1B4}" dt="2024-06-16T19:58:16.814" v="0" actId="47"/>
        <pc:sldMkLst>
          <pc:docMk/>
          <pc:sldMk cId="974205225" sldId="376"/>
        </pc:sldMkLst>
      </pc:sldChg>
      <pc:sldChg chg="del">
        <pc:chgData name="Jack Fan" userId="8b9220e4b9692598" providerId="LiveId" clId="{A3C36DB6-22CF-4D6B-94F4-BA7F628DC1B4}" dt="2024-06-16T19:58:16.814" v="0" actId="47"/>
        <pc:sldMkLst>
          <pc:docMk/>
          <pc:sldMk cId="4062934196" sldId="380"/>
        </pc:sldMkLst>
      </pc:sldChg>
      <pc:sldChg chg="del">
        <pc:chgData name="Jack Fan" userId="8b9220e4b9692598" providerId="LiveId" clId="{A3C36DB6-22CF-4D6B-94F4-BA7F628DC1B4}" dt="2024-06-16T19:58:16.814" v="0" actId="47"/>
        <pc:sldMkLst>
          <pc:docMk/>
          <pc:sldMk cId="1798594677" sldId="381"/>
        </pc:sldMkLst>
      </pc:sldChg>
      <pc:sldChg chg="del">
        <pc:chgData name="Jack Fan" userId="8b9220e4b9692598" providerId="LiveId" clId="{A3C36DB6-22CF-4D6B-94F4-BA7F628DC1B4}" dt="2024-06-16T19:58:16.814" v="0" actId="47"/>
        <pc:sldMkLst>
          <pc:docMk/>
          <pc:sldMk cId="3450066055" sldId="382"/>
        </pc:sldMkLst>
      </pc:sldChg>
      <pc:sldChg chg="del">
        <pc:chgData name="Jack Fan" userId="8b9220e4b9692598" providerId="LiveId" clId="{A3C36DB6-22CF-4D6B-94F4-BA7F628DC1B4}" dt="2024-06-16T19:58:16.814" v="0" actId="47"/>
        <pc:sldMkLst>
          <pc:docMk/>
          <pc:sldMk cId="4223851528" sldId="383"/>
        </pc:sldMkLst>
      </pc:sldChg>
      <pc:sldChg chg="del">
        <pc:chgData name="Jack Fan" userId="8b9220e4b9692598" providerId="LiveId" clId="{A3C36DB6-22CF-4D6B-94F4-BA7F628DC1B4}" dt="2024-06-16T19:58:16.814" v="0" actId="47"/>
        <pc:sldMkLst>
          <pc:docMk/>
          <pc:sldMk cId="3854139459" sldId="384"/>
        </pc:sldMkLst>
      </pc:sldChg>
      <pc:sldChg chg="del">
        <pc:chgData name="Jack Fan" userId="8b9220e4b9692598" providerId="LiveId" clId="{A3C36DB6-22CF-4D6B-94F4-BA7F628DC1B4}" dt="2024-06-16T19:58:16.814" v="0" actId="47"/>
        <pc:sldMkLst>
          <pc:docMk/>
          <pc:sldMk cId="3186169576" sldId="422"/>
        </pc:sldMkLst>
      </pc:sldChg>
      <pc:sldChg chg="del">
        <pc:chgData name="Jack Fan" userId="8b9220e4b9692598" providerId="LiveId" clId="{A3C36DB6-22CF-4D6B-94F4-BA7F628DC1B4}" dt="2024-06-16T19:58:16.814" v="0" actId="47"/>
        <pc:sldMkLst>
          <pc:docMk/>
          <pc:sldMk cId="3408657154" sldId="423"/>
        </pc:sldMkLst>
      </pc:sldChg>
      <pc:sldChg chg="del">
        <pc:chgData name="Jack Fan" userId="8b9220e4b9692598" providerId="LiveId" clId="{A3C36DB6-22CF-4D6B-94F4-BA7F628DC1B4}" dt="2024-06-16T19:58:16.814" v="0" actId="47"/>
        <pc:sldMkLst>
          <pc:docMk/>
          <pc:sldMk cId="532235321" sldId="424"/>
        </pc:sldMkLst>
      </pc:sldChg>
      <pc:sldChg chg="del">
        <pc:chgData name="Jack Fan" userId="8b9220e4b9692598" providerId="LiveId" clId="{A3C36DB6-22CF-4D6B-94F4-BA7F628DC1B4}" dt="2024-06-16T19:58:16.814" v="0" actId="47"/>
        <pc:sldMkLst>
          <pc:docMk/>
          <pc:sldMk cId="2631213572" sldId="425"/>
        </pc:sldMkLst>
      </pc:sldChg>
      <pc:sldChg chg="del">
        <pc:chgData name="Jack Fan" userId="8b9220e4b9692598" providerId="LiveId" clId="{A3C36DB6-22CF-4D6B-94F4-BA7F628DC1B4}" dt="2024-06-16T19:58:16.814" v="0" actId="47"/>
        <pc:sldMkLst>
          <pc:docMk/>
          <pc:sldMk cId="1160069634" sldId="426"/>
        </pc:sldMkLst>
      </pc:sldChg>
      <pc:sldChg chg="modSp mod">
        <pc:chgData name="Jack Fan" userId="8b9220e4b9692598" providerId="LiveId" clId="{A3C36DB6-22CF-4D6B-94F4-BA7F628DC1B4}" dt="2024-06-19T03:08:06.422" v="26" actId="1076"/>
        <pc:sldMkLst>
          <pc:docMk/>
          <pc:sldMk cId="3250489240" sldId="437"/>
        </pc:sldMkLst>
        <pc:spChg chg="mod">
          <ac:chgData name="Jack Fan" userId="8b9220e4b9692598" providerId="LiveId" clId="{A3C36DB6-22CF-4D6B-94F4-BA7F628DC1B4}" dt="2024-06-19T03:08:06.422" v="26" actId="1076"/>
          <ac:spMkLst>
            <pc:docMk/>
            <pc:sldMk cId="3250489240" sldId="437"/>
            <ac:spMk id="74" creationId="{00000000-0000-0000-0000-000000000000}"/>
          </ac:spMkLst>
        </pc:spChg>
      </pc:sldChg>
      <pc:sldChg chg="modNotesTx">
        <pc:chgData name="Jack Fan" userId="8b9220e4b9692598" providerId="LiveId" clId="{A3C36DB6-22CF-4D6B-94F4-BA7F628DC1B4}" dt="2024-06-19T03:13:24.263" v="366" actId="20577"/>
        <pc:sldMkLst>
          <pc:docMk/>
          <pc:sldMk cId="1365025162" sldId="439"/>
        </pc:sldMkLst>
      </pc:sldChg>
      <pc:sldChg chg="modNotesTx">
        <pc:chgData name="Jack Fan" userId="8b9220e4b9692598" providerId="LiveId" clId="{A3C36DB6-22CF-4D6B-94F4-BA7F628DC1B4}" dt="2024-06-19T03:15:36.032" v="378" actId="20577"/>
        <pc:sldMkLst>
          <pc:docMk/>
          <pc:sldMk cId="3359835215" sldId="440"/>
        </pc:sldMkLst>
      </pc:sldChg>
      <pc:sldChg chg="modNotesTx">
        <pc:chgData name="Jack Fan" userId="8b9220e4b9692598" providerId="LiveId" clId="{A3C36DB6-22CF-4D6B-94F4-BA7F628DC1B4}" dt="2024-06-19T03:38:46.523" v="393" actId="20577"/>
        <pc:sldMkLst>
          <pc:docMk/>
          <pc:sldMk cId="3074517477" sldId="441"/>
        </pc:sldMkLst>
      </pc:sldChg>
      <pc:sldChg chg="modSp add mod ord">
        <pc:chgData name="Jack Fan" userId="8b9220e4b9692598" providerId="LiveId" clId="{A3C36DB6-22CF-4D6B-94F4-BA7F628DC1B4}" dt="2024-06-19T03:11:00.074" v="267" actId="5793"/>
        <pc:sldMkLst>
          <pc:docMk/>
          <pc:sldMk cId="3292088755" sldId="442"/>
        </pc:sldMkLst>
        <pc:spChg chg="mod">
          <ac:chgData name="Jack Fan" userId="8b9220e4b9692598" providerId="LiveId" clId="{A3C36DB6-22CF-4D6B-94F4-BA7F628DC1B4}" dt="2024-06-19T03:11:00.074" v="267" actId="5793"/>
          <ac:spMkLst>
            <pc:docMk/>
            <pc:sldMk cId="3292088755" sldId="442"/>
            <ac:spMk id="74" creationId="{00000000-0000-0000-0000-000000000000}"/>
          </ac:spMkLst>
        </pc:spChg>
      </pc:sldChg>
      <pc:sldChg chg="modSp add mod ord modNotesTx">
        <pc:chgData name="Jack Fan" userId="8b9220e4b9692598" providerId="LiveId" clId="{A3C36DB6-22CF-4D6B-94F4-BA7F628DC1B4}" dt="2024-06-19T03:27:44.639" v="382" actId="313"/>
        <pc:sldMkLst>
          <pc:docMk/>
          <pc:sldMk cId="1525556537" sldId="443"/>
        </pc:sldMkLst>
        <pc:spChg chg="mod">
          <ac:chgData name="Jack Fan" userId="8b9220e4b9692598" providerId="LiveId" clId="{A3C36DB6-22CF-4D6B-94F4-BA7F628DC1B4}" dt="2024-06-19T03:27:44.639" v="382" actId="313"/>
          <ac:spMkLst>
            <pc:docMk/>
            <pc:sldMk cId="1525556537" sldId="443"/>
            <ac:spMk id="2" creationId="{C5827B50-444D-0B66-9E97-1602A4499364}"/>
          </ac:spMkLst>
        </pc:spChg>
        <pc:spChg chg="mod">
          <ac:chgData name="Jack Fan" userId="8b9220e4b9692598" providerId="LiveId" clId="{A3C36DB6-22CF-4D6B-94F4-BA7F628DC1B4}" dt="2024-06-19T03:10:47.878" v="252" actId="20577"/>
          <ac:spMkLst>
            <pc:docMk/>
            <pc:sldMk cId="1525556537" sldId="443"/>
            <ac:spMk id="4" creationId="{EB1BF486-E70C-B47A-83F5-3E73BC3E80E2}"/>
          </ac:spMkLst>
        </pc:spChg>
      </pc:sldChg>
    </pc:docChg>
  </pc:docChgLst>
</pc:chgInfo>
</file>

<file path=ppt/comments/modernComment_19A_484DB37E.xml><?xml version="1.0" encoding="utf-8"?>
<p188:cmLst xmlns:a="http://schemas.openxmlformats.org/drawingml/2006/main" xmlns:r="http://schemas.openxmlformats.org/officeDocument/2006/relationships" xmlns:p188="http://schemas.microsoft.com/office/powerpoint/2018/8/main">
  <p188:cm id="{D106B386-DE3C-4D19-9A0C-79333BB59992}" authorId="{8A121854-BED9-26B7-9B87-E8A37E8FA5EB}" status="resolved" created="2024-06-13T20:27:17.196" complete="100000">
    <pc:sldMkLst xmlns:pc="http://schemas.microsoft.com/office/powerpoint/2013/main/command">
      <pc:docMk/>
      <pc:sldMk cId="1213051774" sldId="410"/>
    </pc:sldMkLst>
    <p188:replyLst>
      <p188:reply id="{E3370D1F-F139-4DD4-9BFF-E4CCB6ABB112}" authorId="{8A121854-BED9-26B7-9B87-E8A37E8FA5EB}" created="2024-06-13T20:28:25.276">
        <p188:txBody>
          <a:bodyPr/>
          <a:lstStyle/>
          <a:p>
            <a:r>
              <a:rPr lang="en-US"/>
              <a:t>"I will bet you one (delicious food item) that you can't read the article faster than the AI."</a:t>
            </a:r>
          </a:p>
        </p188:txBody>
      </p188:reply>
    </p188:replyLst>
    <p188:txBody>
      <a:bodyPr/>
      <a:lstStyle/>
      <a:p>
        <a:r>
          <a:rPr lang="en-US"/>
          <a:t>Add in space for a live demo (compete with a real-life summariser)</a:t>
        </a:r>
      </a:p>
    </p188:txBody>
  </p188:cm>
</p188:cmLst>
</file>

<file path=ppt/comments/modernComment_19B_6CCBB10D.xml><?xml version="1.0" encoding="utf-8"?>
<p188:cmLst xmlns:a="http://schemas.openxmlformats.org/drawingml/2006/main" xmlns:r="http://schemas.openxmlformats.org/officeDocument/2006/relationships" xmlns:p188="http://schemas.microsoft.com/office/powerpoint/2018/8/main">
  <p188:cm id="{42FEECBF-199B-41B7-8213-7F654619ED14}" authorId="{8A121854-BED9-26B7-9B87-E8A37E8FA5EB}" created="2024-06-13T20:13:36.101">
    <ac:txMkLst xmlns:ac="http://schemas.microsoft.com/office/drawing/2013/main/command">
      <pc:docMk xmlns:pc="http://schemas.microsoft.com/office/powerpoint/2013/main/command"/>
      <pc:sldMk xmlns:pc="http://schemas.microsoft.com/office/powerpoint/2013/main/command" cId="1825288461" sldId="411"/>
      <ac:spMk id="2" creationId="{C5827B50-444D-0B66-9E97-1602A4499364}"/>
      <ac:txMk cp="0" len="80">
        <ac:context len="130" hash="188935786"/>
      </ac:txMk>
    </ac:txMkLst>
    <p188:pos x="8385898" y="249553"/>
    <p188:txBody>
      <a:bodyPr/>
      <a:lstStyle/>
      <a:p>
        <a:r>
          <a:rPr lang="en-US"/>
          <a:t>Slightly similar</a:t>
        </a:r>
      </a:p>
    </p188:txBody>
  </p188:cm>
</p188:cmLst>
</file>

<file path=ppt/comments/modernComment_19C_C53E48E6.xml><?xml version="1.0" encoding="utf-8"?>
<p188:cmLst xmlns:a="http://schemas.openxmlformats.org/drawingml/2006/main" xmlns:r="http://schemas.openxmlformats.org/officeDocument/2006/relationships" xmlns:p188="http://schemas.microsoft.com/office/powerpoint/2018/8/main">
  <p188:cm id="{2ECC0528-38B0-47C1-828B-0FF07F58B6AC}" authorId="{8A121854-BED9-26B7-9B87-E8A37E8FA5EB}" created="2024-06-13T20:43:21.658">
    <pc:sldMkLst xmlns:pc="http://schemas.microsoft.com/office/powerpoint/2013/main/command">
      <pc:docMk/>
      <pc:sldMk cId="3309193446" sldId="412"/>
    </pc:sldMkLst>
    <p188:txBody>
      <a:bodyPr/>
      <a:lstStyle/>
      <a:p>
        <a:r>
          <a:rPr lang="en-US"/>
          <a:t>Add a coding demo as well.</a:t>
        </a:r>
      </a:p>
    </p188:txBody>
  </p188:cm>
</p188:cmLst>
</file>

<file path=ppt/comments/modernComment_1A0_16F1CD95.xml><?xml version="1.0" encoding="utf-8"?>
<p188:cmLst xmlns:a="http://schemas.openxmlformats.org/drawingml/2006/main" xmlns:r="http://schemas.openxmlformats.org/officeDocument/2006/relationships" xmlns:p188="http://schemas.microsoft.com/office/powerpoint/2018/8/main">
  <p188:cm id="{D8A950A6-3DBB-466A-BD9B-73CC7A92278F}" authorId="{8A121854-BED9-26B7-9B87-E8A37E8FA5EB}" created="2024-06-13T20:36:14.576">
    <pc:sldMkLst xmlns:pc="http://schemas.microsoft.com/office/powerpoint/2013/main/command">
      <pc:docMk/>
      <pc:sldMk cId="384945557" sldId="416"/>
    </pc:sldMkLst>
    <p188:replyLst>
      <p188:reply id="{24A06E49-6E3C-4E68-B176-238C19C5FE07}" authorId="{8A121854-BED9-26B7-9B87-E8A37E8FA5EB}" created="2024-06-13T20:36:31.997">
        <p188:txBody>
          <a:bodyPr/>
          <a:lstStyle/>
          <a:p>
            <a:r>
              <a:rPr lang="en-US"/>
              <a:t>Consider using Gamma as a live demo.</a:t>
            </a:r>
          </a:p>
        </p188:txBody>
      </p188:reply>
    </p188:replyLst>
    <p188:txBody>
      <a:bodyPr/>
      <a:lstStyle/>
      <a:p>
        <a:r>
          <a:rPr lang="en-US"/>
          <a:t>Consider the font size.</a:t>
        </a:r>
      </a:p>
    </p188:txBody>
  </p188:cm>
</p188:cmLst>
</file>

<file path=ppt/comments/modernComment_1A3_B4545C31.xml><?xml version="1.0" encoding="utf-8"?>
<p188:cmLst xmlns:a="http://schemas.openxmlformats.org/drawingml/2006/main" xmlns:r="http://schemas.openxmlformats.org/officeDocument/2006/relationships" xmlns:p188="http://schemas.microsoft.com/office/powerpoint/2018/8/main">
  <p188:cm id="{A47260B8-6C2B-4274-AE5F-D5AEB6869569}" authorId="{8A121854-BED9-26B7-9B87-E8A37E8FA5EB}" created="2024-06-13T20:20:10.105">
    <pc:sldMkLst xmlns:pc="http://schemas.microsoft.com/office/powerpoint/2013/main/command">
      <pc:docMk/>
      <pc:sldMk cId="3025427505" sldId="419"/>
    </pc:sldMkLst>
    <p188:txBody>
      <a:bodyPr/>
      <a:lstStyle/>
      <a:p>
        <a:r>
          <a:rPr lang="en-US"/>
          <a:t>We inputted the original slides (that you saw in Lecture 1) into the workflow, and out popped this following example:</a:t>
        </a:r>
      </a:p>
    </p188:txBody>
  </p188:cm>
</p188:cmLst>
</file>

<file path=ppt/comments/modernComment_1AD_437862D6.xml><?xml version="1.0" encoding="utf-8"?>
<p188:cmLst xmlns:a="http://schemas.openxmlformats.org/drawingml/2006/main" xmlns:r="http://schemas.openxmlformats.org/officeDocument/2006/relationships" xmlns:p188="http://schemas.microsoft.com/office/powerpoint/2018/8/main">
  <p188:cm id="{BEFD0B65-2D7C-4B17-97B2-F993248D11D4}" authorId="{8A121854-BED9-26B7-9B87-E8A37E8FA5EB}" status="resolved" created="2024-06-13T20:31:36.286" complete="100000">
    <pc:sldMkLst xmlns:pc="http://schemas.microsoft.com/office/powerpoint/2013/main/command">
      <pc:docMk/>
      <pc:sldMk cId="1131963094" sldId="429"/>
    </pc:sldMkLst>
    <p188:txBody>
      <a:bodyPr/>
      <a:lstStyle/>
      <a:p>
        <a:r>
          <a:rPr lang="en-US"/>
          <a:t>There are also a lot of LLM tools e.g. GPT store, which are fine-tuned for a lot of different purposes. You can explore everywhere if you want, but we're going to give you one example.</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4T09:12:01.989"/>
    </inkml:context>
    <inkml:brush xml:id="br0">
      <inkml:brushProperty name="width" value="0.05" units="cm"/>
      <inkml:brushProperty name="height" value="0.05" units="cm"/>
    </inkml:brush>
  </inkml:definitions>
  <inkml:trace contextRef="#ctx0" brushRef="#br0">13 0 24575,'-3'64'0,"1"0"0,0 19 0,-1 2 0,1 1 0,2 13 0,0 0 0,0-45 0,0 1 0,0 6 0,1 2 0,1 11 0,1 2 0,1 6 0,2 2 0,2 6 0,2 1 0,1 5 0,1 1 0,-2-31 0,0 0 0,0 0 0,1 1 0,0 0 0,0 0 0,7 31 0,1-1 0,0-5 0,0-1 0,1-5 0,0-1 0,1-5 0,0-1 0,0-6 0,1-1 0,0-3 0,0-2 0,1-4 0,0-1 0,0-4 0,1-1 0,-1-6 0,0 0 0,-1-5 0,1-1 0,19 36 0,2-3 0,-3-2 0,2 2 0,-1-1 0,1 4 0,0 3 0,2 2 0,-21-41 0,0 0 0,1 2 0,1-1 0,2 2 0,1-1 0,2 2 0,2-1 0,2 0 0,1 0 0,3-1 0,1 0 0,1-1 0,2-1 0,2-1 0,1 0 0,3-1 0,2 0 0,1-3 0,1-1 0,4 0 0,0-1 0,-4-5 0,1-1 0,2 1 0,1-2 0,3 0 0,0-2 0,2 0 0,0-2 0,3 0 0,-1-2 0,-3-3 0,-2-1 0,-2-2 0,-1-1 0,-4-3 0,0-2 0,-2-1 0,-1-1 0,41 5 0,-5-5 0,0-2 0,-1-5 0,5-1 0,6 0 0,-45-2 0,1 0 0,4 0 0,0 0 0,0-1 0,1 0 0,2 1 0,0-1 0,-3 1 0,-1-1 0,-1 1 0,0 0 0,-2 0 0,0 0 0,-1 0 0,0 0 0,50 2 0,-6 0 0,-4 1 0,-6-1 0,-1-1 0,-1-1 0,-5 1 0,-2 0 0,-4 0 0,-2 1 0,0 0 0,-3 0 0,-4 0 0,-5-1 0,-3 1 0,-3 1 0,-3 0 0,-3-1 0,-4 1 0,0 0 0,-4 0 0,0-1 0,-4 0 0,-3-1 0,-4 0 0,-5 0 0,-5-2 0,-6 1 0,-3-1 0,-3 0 0,-1 0 0,-1 0 0,0 0 0,0 0 0,-1 0 0,0 0 0,1 0 0,-1 0 0,2 0 0,-1 0 0,2 0 0,0 0 0,-1 0 0,0 0 0,-1 0 0,4 0 0,4-1 0,4 0 0,3-1 0,3 0 0,3-1 0,4 0 0,3 0 0,2 0 0,0-1 0,0 1 0,-4 0 0,-1 1 0,-2 0 0,-1 1 0,0-1 0,2 0 0,1 0 0,-3 0 0,7 0 0,0 1 0,2-1 0,0 1 0,-5 0 0,-1 1 0,1-1 0,1 0 0,-2-1 0,0 0 0,-3-1 0,-4 1 0,-5 0 0,-4 1 0,-2 1 0,-2-1 0,0 1 0,1-1 0,1 1 0,2-1 0,5 1 0,0-1 0,0 1 0,0-1 0,-2 0 0,-1 1 0,-1-1 0,-1 1 0,0 0 0,1 0 0,3 0 0,0 0 0,2 0 0,-1 0 0,-1 0 0,0 1 0,-1-1 0,-1 1 0,0 0 0,-2 0 0,1 1 0,-1 0 0,1 0 0,0 0 0,-1 0 0,-1-1 0,-1 0 0,-2 0 0,0-1 0,-1 0 0,-1 0 0,0 0 0,-1 0 0,-1 0 0,1-1 0,0 0 0,1 0 0,1 0 0,0 0 0,-1 0 0,-2 1 0,0 0 0,0-1 0,0 1 0,2-1 0,-1 1 0,-1 0 0,-1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4T09:12:18.773"/>
    </inkml:context>
    <inkml:brush xml:id="br0">
      <inkml:brushProperty name="width" value="0.05" units="cm"/>
      <inkml:brushProperty name="height" value="0.05" units="cm"/>
    </inkml:brush>
  </inkml:definitions>
  <inkml:trace contextRef="#ctx0" brushRef="#br0">9680 6563 24575,'12'0'0,"8"0"0,25 0 0,33 1 0,-6-1 0,10 2 0,-12-1 0,4 0 0,3 0-413,6 0 1,3 1-1,1-2 413,4 1 0,2-1 0,-3-1 0,-9-1 0,-2-1 0,-1 0 0,-4-2 0,-1 0 0,-1-2 44,-4-1 0,-2-1 1,0-1-45,25-7 0,-1-3 0,-4-2 0,-2-3 0,-3-3 0,0-3 0,-2-1 0,-1-3 0,-2-2 0,-2-1 0,0-3 0,-2-2 0,-2-2 0,-1-2 0,0-4 0,-1-1 0,-3-2 0,-1-2 0,-4 1 0,-2-1 0,-4 1 0,-3 0 0,-2 1 0,-2-1 0,-1 0 0,0-2 463,-1-1 1,0 0-464,0-2 0,0-1 89,0 0 0,-2 0-89,0 0 0,-1 0 0,-2 0 0,-2-1 0,-1 2 0,-1-1 0,-1 0 0,-1 1 0,-1 0 0,-1 2 0,0-1 0,-1-1 0,-1 1 0,0 0 0,-2 0 0,-1 0 0,0-1 0,-2 0 0,-2 1 0,-2 0 0,-1 1 0,-1 1 0,-1 1 0,-2 1 0,-1 0 0,0 2 0,-2 2 0,0 0 0,9-46 0,-3 8 0,-2 3 0,-1 6 0,-2 4 0,-2 4 0,-3 5 0,-4 6 0,-1 4 0,-3 4 0,0 2 0,-2-1 0,0-1 0,-1-2 0,0-2 0,-1-4 0,-2-2 0,-2-2 0,-2-1 0,-2-4 0,-3-3 0,-3-3 0,-2 0 0,-1 3 0,-1 3 0,-3 0 0,-7-2 0,-7 0 0,-4 4 0,-3 5 0,-1 6 0,-1 4 0,-1 2 0,1 6 0,6 7 0,-7-4 0,-5 0 0,-2-3 0,-5-1 0,7 6 0,0 2 0,-2 1 0,0 3 0,-1 1 0,-2 0 0,-5 0 0,-5 0 0,-3-1 0,-4 2 0,-3-1 0,0 1 0,-1 2 0,-3 0 0,-4 0 0,-4 2 0,1 2 0,0 2 0,2 3 0,-5 0 0,43 10 0,0 1 0,-1 1 0,0 1 0,-1 0 0,-1 1 0,3 1 0,-1 0 0,-47-4 0,1 0 0,46 5 0,0 0 0,-2 0 0,0 0 0,0 1 0,-2 0 0,1 0 0,-2 1 0,0 0 0,0 0 0,-2 0 0,-2-1 0,-4-1 0,-1-1 0,-1 0 0,0 0 0,-2 0 0,0 0 0,2 1 0,2 1 0,1 1 0,1 0 0,1 0 0,0 1 0,3 0 0,0 0 0,1 0 0,0 0 0,1 1 0,1 0 0,-1 0 0,1-1 0,-2 0 0,1 1 0,-1-1 0,0 0 0,-3-1 0,0 0 0,-1 1 0,0-1 0,-3 0 0,0 0 0,-3-1 0,0 1 0,0 0 0,-2 0 0,0 1 0,-1-1 0,0 1 0,0 0 0,0 0 0,0 1 0,4-1 0,2 1 0,0-1 0,2 1 0,4 0 0,0 0 0,1 0 0,0 0 0,1 1 0,-1-1 0,-1 0 0,0 1 0,-3-1 0,0 0 0,-4 0 0,0 0 0,-3 0 0,-1-1 0,-4 0 0,1 0 0,-2-1 0,0 0 0,0-1 0,-1 1 0,1 0 0,1 0 0,-1 0 0,1 0 0,1 1 0,0-1 0,0 1 0,1-1 0,1 1 0,1 1 0,1 0 0,1 0 0,0 0 0,1 0 0,1 1 0,1-1 0,-2 1 0,0 0 0,-2 0 0,0-1 0,-4 1 0,0 0 0,-3-1 0,-1 0 0,-2 0 0,-1 1 0,0 0 0,0 0 0,-3 0 0,0 0 0,0 0 0,0 0 0,0 0 0,1 0 0,2-1 0,3 0 0,8 0 0,1 1 0,-7-1 0,0 0 0,1 1 0,1-1 0,-1 1 0,1 0 0,1 0 0,3 0 0,13 0 0,3 1 0,-43 0 0,4 0 0,3 1 0,-5-1 0,-1 1 0,-1 1 0,1 1 0,1 0 0,-1 0 0,0-1 0,-2 1 0,-4 1 0,48-3 0,0 1 0,-1 1 0,0-1 0,1 0 0,0 0 0,-48 1 0,3 2 0,5 0 0,4 2 0,5-1 0,2 0 0,4-1 0,0 1 0,1 1 0,0 2 0,1 0 0,3 0 0,5 1 0,5 0 0,5 0 0,2 2 0,3 0 0,1 1 0,3 1 0,3 0 0,3 0 0,3-2 0,2-1 0,1-2 0,0 1 0,0 0 0,2-1 0,0 1 0,2-1 0,3 1 0,0-1 0,2 0 0,2-1 0,3 0 0,1 0 0,2 0 0,1 0 0,-2 1 0,2 1 0,2-2 0,2 0 0,3-2 0,2-1 0,-1 2 0,0-1 0,-1 1 0,1 1 0,0-1 0,2 0 0,1-1 0,2-3 0,2-1 0,1 0 0,0-1 0,1-2 0,3-2 0,-2 2 0,2-3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4T09:12:20.955"/>
    </inkml:context>
    <inkml:brush xml:id="br0">
      <inkml:brushProperty name="width" value="0.05" units="cm"/>
      <inkml:brushProperty name="height" value="0.05" units="cm"/>
    </inkml:brush>
  </inkml:definitions>
  <inkml:trace contextRef="#ctx0" brushRef="#br0">543 0 24575,'-12'7'0,"-7"6"0,-10 5 0,-8 10 0,-3 3 0,0 5 0,2 1 0,7-3 0,3-2 0,4-3 0,2-2 0,3-3 0,3-3 0,3-2 0,2-4 0,2-1 0,0-1 0,-1-1 0,1-1 0,1-1 0,2 0 0,1-1 0,0 0 0,0 0 0,-1 0 0,0 0 0,0-1 0,0 1 0,0 0 0,0 0 0,-2 2 0,0 0 0,1 0 0,-1-2 0,2-1 0,0-1 0,1-1 0,1-2 0,1 0 0,0-1 0,1-1 0,1 0 0,1-1 0,3 0 0,7-1 0,10 0 0,15 0 0,17-1 0,11 0 0,3-1 0,-6 0 0,-10 1 0,-8 0 0,-9 0 0,-5 1 0,-3-1 0,-3 1 0,-3 1 0,-5-1 0,-3 1 0,-2-1 0,0 0 0,1 0 0,-1 1 0,-1-1 0,-2 1 0,-3-1 0,-1 0 0,-1 0 0,1-2 0,3 1 0,-3-1 0,1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288C7-8E1E-1F4F-1849-D1CABD698B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2ED8F-865B-DB37-EA64-872E6D99082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4E43E56-B83D-CE86-680C-632FEA04CD39}"/>
              </a:ext>
            </a:extLst>
          </p:cNvPr>
          <p:cNvSpPr>
            <a:spLocks noGrp="1"/>
          </p:cNvSpPr>
          <p:nvPr>
            <p:ph type="body" idx="1"/>
          </p:nvPr>
        </p:nvSpPr>
        <p:spPr/>
        <p:txBody>
          <a:bodyPr/>
          <a:lstStyle/>
          <a:p>
            <a:pPr algn="l"/>
            <a:r>
              <a:rPr lang="en-US" b="0" i="0" dirty="0">
                <a:solidFill>
                  <a:srgbClr val="374151"/>
                </a:solidFill>
                <a:effectLst/>
                <a:latin typeface="Söhne"/>
              </a:rPr>
              <a:t>When people think about LLM, then tend to think about model size. Equally important is its training </a:t>
            </a:r>
            <a:r>
              <a:rPr lang="en-US" b="0" i="0" dirty="0" err="1">
                <a:solidFill>
                  <a:srgbClr val="374151"/>
                </a:solidFill>
                <a:effectLst/>
                <a:latin typeface="Söhne"/>
              </a:rPr>
              <a:t>datasize</a:t>
            </a:r>
            <a:r>
              <a:rPr lang="en-US" b="0" i="0" dirty="0">
                <a:solidFill>
                  <a:srgbClr val="374151"/>
                </a:solidFill>
                <a:effectLst/>
                <a:latin typeface="Söhne"/>
              </a:rPr>
              <a:t>. Current large LLMs often use corpus of </a:t>
            </a:r>
            <a:r>
              <a:rPr lang="en-US" b="0" i="0" dirty="0" err="1">
                <a:solidFill>
                  <a:srgbClr val="374151"/>
                </a:solidFill>
                <a:effectLst/>
                <a:latin typeface="Söhne"/>
              </a:rPr>
              <a:t>trillionons</a:t>
            </a:r>
            <a:r>
              <a:rPr lang="en-US" b="0" i="0" dirty="0">
                <a:solidFill>
                  <a:srgbClr val="374151"/>
                </a:solidFill>
                <a:effectLst/>
                <a:latin typeface="Söhne"/>
              </a:rPr>
              <a:t> of words. More importantly, LLMs are often trained as general purpose models. In other words, it learns the commonality of human languages, as we described earlier. For such large efforts, not many companies/organizations/people can afford. Only a few large </a:t>
            </a:r>
            <a:r>
              <a:rPr lang="en-US" b="0" i="0" dirty="0" err="1">
                <a:solidFill>
                  <a:srgbClr val="374151"/>
                </a:solidFill>
                <a:effectLst/>
                <a:latin typeface="Söhne"/>
              </a:rPr>
              <a:t>cooperations</a:t>
            </a:r>
            <a:r>
              <a:rPr lang="en-US" b="0" i="0" dirty="0">
                <a:solidFill>
                  <a:srgbClr val="374151"/>
                </a:solidFill>
                <a:effectLst/>
                <a:latin typeface="Söhne"/>
              </a:rPr>
              <a:t>. Therefore, these models are often pretrained and can be fine-tuned to do specific tasks. For example, </a:t>
            </a:r>
            <a:r>
              <a:rPr lang="en-US" b="0" i="0" dirty="0" err="1">
                <a:solidFill>
                  <a:srgbClr val="374151"/>
                </a:solidFill>
                <a:effectLst/>
                <a:latin typeface="Söhne"/>
              </a:rPr>
              <a:t>chatCPT</a:t>
            </a:r>
            <a:r>
              <a:rPr lang="en-US" b="0" i="0" dirty="0">
                <a:solidFill>
                  <a:srgbClr val="374151"/>
                </a:solidFill>
                <a:effectLst/>
                <a:latin typeface="Söhne"/>
              </a:rPr>
              <a:t> is often said to use pretrained GPT 3 or now GPT 4 and fine tuned. We will talk about fine tuning in a few slides. </a:t>
            </a:r>
          </a:p>
          <a:p>
            <a:pPr algn="l"/>
            <a:r>
              <a:rPr lang="en-US" b="0" i="0" dirty="0">
                <a:solidFill>
                  <a:srgbClr val="374151"/>
                </a:solidFill>
                <a:effectLst/>
                <a:latin typeface="Söhne"/>
              </a:rPr>
              <a:t>In a large language model (LLM), such as GPT-3, the model takes raw input as text in a sequential manner. The input text is typically passed to the model in the form of a string or a list of strings. When feeding the input to the model, it is important to consider the maximum token limit imposed by the model. Tokens are chunks of text that the model processes, and each token can be as short as one character or as long as one word, depending on the tokenizer used. The maximum token limit varies depending on the specific model variant, with GPT-3 having a limit of 4096 tokens.</a:t>
            </a:r>
          </a:p>
          <a:p>
            <a:pPr algn="l"/>
            <a:r>
              <a:rPr lang="en-US" b="0" i="0" dirty="0">
                <a:solidFill>
                  <a:srgbClr val="374151"/>
                </a:solidFill>
                <a:effectLst/>
                <a:latin typeface="Söhne"/>
              </a:rPr>
              <a:t>After the input text is tokenized, it is converted into numerical representations called embeddings, which capture the semantic meaning of the tokens. These embeddings are then processed by the model's neural network,</a:t>
            </a:r>
          </a:p>
          <a:p>
            <a:br>
              <a:rPr lang="en-US" dirty="0"/>
            </a:br>
            <a:endParaRPr lang="en-US" dirty="0"/>
          </a:p>
        </p:txBody>
      </p:sp>
    </p:spTree>
    <p:extLst>
      <p:ext uri="{BB962C8B-B14F-4D97-AF65-F5344CB8AC3E}">
        <p14:creationId xmlns:p14="http://schemas.microsoft.com/office/powerpoint/2010/main" val="3409036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3957469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2495667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23C6F1FB-A8C5-08CC-2604-9C771592247B}"/>
            </a:ext>
          </a:extLst>
        </p:cNvPr>
        <p:cNvGrpSpPr/>
        <p:nvPr/>
      </p:nvGrpSpPr>
      <p:grpSpPr>
        <a:xfrm>
          <a:off x="0" y="0"/>
          <a:ext cx="0" cy="0"/>
          <a:chOff x="0" y="0"/>
          <a:chExt cx="0" cy="0"/>
        </a:xfrm>
      </p:grpSpPr>
      <p:sp>
        <p:nvSpPr>
          <p:cNvPr id="136" name="Google Shape;136;g257d4537781_0_364:notes">
            <a:extLst>
              <a:ext uri="{FF2B5EF4-FFF2-40B4-BE49-F238E27FC236}">
                <a16:creationId xmlns:a16="http://schemas.microsoft.com/office/drawing/2014/main" id="{4599C1BA-BF00-C5A0-222B-8E15E5628F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57d4537781_0_364:notes">
            <a:extLst>
              <a:ext uri="{FF2B5EF4-FFF2-40B4-BE49-F238E27FC236}">
                <a16:creationId xmlns:a16="http://schemas.microsoft.com/office/drawing/2014/main" id="{DFA15EE3-3E31-EA7E-C324-E7896AD9AB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 builds up on a clear idea. </a:t>
            </a:r>
            <a:r>
              <a:rPr lang="en-US" dirty="0" err="1"/>
              <a:t>Huam</a:t>
            </a:r>
            <a:r>
              <a:rPr lang="en-US" dirty="0"/>
              <a:t> language is abundant, especially in the Internet </a:t>
            </a:r>
            <a:r>
              <a:rPr lang="en-US" dirty="0" err="1"/>
              <a:t>ero</a:t>
            </a:r>
            <a:r>
              <a:rPr lang="en-US" dirty="0"/>
              <a:t>. There are textbooks, Wikipedia, journal articles, or just </a:t>
            </a:r>
            <a:r>
              <a:rPr lang="en-US" dirty="0" err="1"/>
              <a:t>webcrawling</a:t>
            </a:r>
            <a:r>
              <a:rPr lang="en-US" dirty="0"/>
              <a:t>. There is almost unlimited text out there. </a:t>
            </a:r>
            <a:endParaRPr dirty="0"/>
          </a:p>
        </p:txBody>
      </p:sp>
    </p:spTree>
    <p:extLst>
      <p:ext uri="{BB962C8B-B14F-4D97-AF65-F5344CB8AC3E}">
        <p14:creationId xmlns:p14="http://schemas.microsoft.com/office/powerpoint/2010/main" val="3777047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90E9B492-5881-DA58-E865-DAE620C20A69}"/>
            </a:ext>
          </a:extLst>
        </p:cNvPr>
        <p:cNvGrpSpPr/>
        <p:nvPr/>
      </p:nvGrpSpPr>
      <p:grpSpPr>
        <a:xfrm>
          <a:off x="0" y="0"/>
          <a:ext cx="0" cy="0"/>
          <a:chOff x="0" y="0"/>
          <a:chExt cx="0" cy="0"/>
        </a:xfrm>
      </p:grpSpPr>
      <p:sp>
        <p:nvSpPr>
          <p:cNvPr id="136" name="Google Shape;136;g257d4537781_0_364:notes">
            <a:extLst>
              <a:ext uri="{FF2B5EF4-FFF2-40B4-BE49-F238E27FC236}">
                <a16:creationId xmlns:a16="http://schemas.microsoft.com/office/drawing/2014/main" id="{4AD58C92-DC61-7A91-1C69-B766FD6382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57d4537781_0_364:notes">
            <a:extLst>
              <a:ext uri="{FF2B5EF4-FFF2-40B4-BE49-F238E27FC236}">
                <a16:creationId xmlns:a16="http://schemas.microsoft.com/office/drawing/2014/main" id="{F395FF8E-2839-3095-2BD0-288C0375DB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855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B4B4AFBE-1B0A-7C4F-2AE4-D924BDC4161F}"/>
            </a:ext>
          </a:extLst>
        </p:cNvPr>
        <p:cNvGrpSpPr/>
        <p:nvPr/>
      </p:nvGrpSpPr>
      <p:grpSpPr>
        <a:xfrm>
          <a:off x="0" y="0"/>
          <a:ext cx="0" cy="0"/>
          <a:chOff x="0" y="0"/>
          <a:chExt cx="0" cy="0"/>
        </a:xfrm>
      </p:grpSpPr>
      <p:sp>
        <p:nvSpPr>
          <p:cNvPr id="136" name="Google Shape;136;g257d4537781_0_364:notes">
            <a:extLst>
              <a:ext uri="{FF2B5EF4-FFF2-40B4-BE49-F238E27FC236}">
                <a16:creationId xmlns:a16="http://schemas.microsoft.com/office/drawing/2014/main" id="{F22FE9B9-3526-4E45-E541-0A133C75D9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57d4537781_0_364:notes">
            <a:extLst>
              <a:ext uri="{FF2B5EF4-FFF2-40B4-BE49-F238E27FC236}">
                <a16:creationId xmlns:a16="http://schemas.microsoft.com/office/drawing/2014/main" id="{6D788C70-17E8-0A0C-44E2-292DA8BBB3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a very critical concept. This is why </a:t>
            </a:r>
            <a:r>
              <a:rPr lang="en-US" dirty="0" err="1"/>
              <a:t>ChatGPT</a:t>
            </a:r>
            <a:r>
              <a:rPr lang="en-US" dirty="0"/>
              <a:t> generates different answers if you try at multiple times. This is also the generation part. Why it is not “accurate”. It is not supposed to be ”accurate”. It meant to mimic human language. </a:t>
            </a:r>
            <a:endParaRPr dirty="0"/>
          </a:p>
        </p:txBody>
      </p:sp>
    </p:spTree>
    <p:extLst>
      <p:ext uri="{BB962C8B-B14F-4D97-AF65-F5344CB8AC3E}">
        <p14:creationId xmlns:p14="http://schemas.microsoft.com/office/powerpoint/2010/main" val="869158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8EAA5854-4928-D77B-D150-05779E16625F}"/>
            </a:ext>
          </a:extLst>
        </p:cNvPr>
        <p:cNvGrpSpPr/>
        <p:nvPr/>
      </p:nvGrpSpPr>
      <p:grpSpPr>
        <a:xfrm>
          <a:off x="0" y="0"/>
          <a:ext cx="0" cy="0"/>
          <a:chOff x="0" y="0"/>
          <a:chExt cx="0" cy="0"/>
        </a:xfrm>
      </p:grpSpPr>
      <p:sp>
        <p:nvSpPr>
          <p:cNvPr id="136" name="Google Shape;136;g257d4537781_0_364:notes">
            <a:extLst>
              <a:ext uri="{FF2B5EF4-FFF2-40B4-BE49-F238E27FC236}">
                <a16:creationId xmlns:a16="http://schemas.microsoft.com/office/drawing/2014/main" id="{84EDA5B3-9842-63C6-8600-82D57BC58A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57d4537781_0_364:notes">
            <a:extLst>
              <a:ext uri="{FF2B5EF4-FFF2-40B4-BE49-F238E27FC236}">
                <a16:creationId xmlns:a16="http://schemas.microsoft.com/office/drawing/2014/main" id="{9CBBB9ED-30B9-9935-060A-2B4960C66D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98735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D5659B23-F067-D322-9C73-772C07F563EF}"/>
            </a:ext>
          </a:extLst>
        </p:cNvPr>
        <p:cNvGrpSpPr/>
        <p:nvPr/>
      </p:nvGrpSpPr>
      <p:grpSpPr>
        <a:xfrm>
          <a:off x="0" y="0"/>
          <a:ext cx="0" cy="0"/>
          <a:chOff x="0" y="0"/>
          <a:chExt cx="0" cy="0"/>
        </a:xfrm>
      </p:grpSpPr>
      <p:sp>
        <p:nvSpPr>
          <p:cNvPr id="136" name="Google Shape;136;g257d4537781_0_364:notes">
            <a:extLst>
              <a:ext uri="{FF2B5EF4-FFF2-40B4-BE49-F238E27FC236}">
                <a16:creationId xmlns:a16="http://schemas.microsoft.com/office/drawing/2014/main" id="{A5E275F9-B6A1-16DF-619C-6B50D603D4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57d4537781_0_364:notes">
            <a:extLst>
              <a:ext uri="{FF2B5EF4-FFF2-40B4-BE49-F238E27FC236}">
                <a16:creationId xmlns:a16="http://schemas.microsoft.com/office/drawing/2014/main" id="{E51B755E-1D2E-B753-28F1-F1CB06A1CE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2628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C0132FD2-ABBF-EFCB-94DB-3625231A0A77}"/>
            </a:ext>
          </a:extLst>
        </p:cNvPr>
        <p:cNvGrpSpPr/>
        <p:nvPr/>
      </p:nvGrpSpPr>
      <p:grpSpPr>
        <a:xfrm>
          <a:off x="0" y="0"/>
          <a:ext cx="0" cy="0"/>
          <a:chOff x="0" y="0"/>
          <a:chExt cx="0" cy="0"/>
        </a:xfrm>
      </p:grpSpPr>
      <p:sp>
        <p:nvSpPr>
          <p:cNvPr id="136" name="Google Shape;136;g257d4537781_0_364:notes">
            <a:extLst>
              <a:ext uri="{FF2B5EF4-FFF2-40B4-BE49-F238E27FC236}">
                <a16:creationId xmlns:a16="http://schemas.microsoft.com/office/drawing/2014/main" id="{533692B6-4D7B-FCA5-B673-631373350E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57d4537781_0_364:notes">
            <a:extLst>
              <a:ext uri="{FF2B5EF4-FFF2-40B4-BE49-F238E27FC236}">
                <a16:creationId xmlns:a16="http://schemas.microsoft.com/office/drawing/2014/main" id="{F391A162-6570-8AA3-510E-7D5913B39D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1950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01C1808F-4D7F-AFEA-7693-9A0B5FD9C1A7}"/>
            </a:ext>
          </a:extLst>
        </p:cNvPr>
        <p:cNvGrpSpPr/>
        <p:nvPr/>
      </p:nvGrpSpPr>
      <p:grpSpPr>
        <a:xfrm>
          <a:off x="0" y="0"/>
          <a:ext cx="0" cy="0"/>
          <a:chOff x="0" y="0"/>
          <a:chExt cx="0" cy="0"/>
        </a:xfrm>
      </p:grpSpPr>
      <p:sp>
        <p:nvSpPr>
          <p:cNvPr id="136" name="Google Shape;136;g257d4537781_0_364:notes">
            <a:extLst>
              <a:ext uri="{FF2B5EF4-FFF2-40B4-BE49-F238E27FC236}">
                <a16:creationId xmlns:a16="http://schemas.microsoft.com/office/drawing/2014/main" id="{F2B6B318-767E-C67E-0FE7-B24218F5AA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57d4537781_0_364:notes">
            <a:extLst>
              <a:ext uri="{FF2B5EF4-FFF2-40B4-BE49-F238E27FC236}">
                <a16:creationId xmlns:a16="http://schemas.microsoft.com/office/drawing/2014/main" id="{CBE684A2-CE7A-FAC3-5E4C-650BCD8F72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2181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7d45377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599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1904177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442557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1147747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2211786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211840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2538555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369250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7d45377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4963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1763517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422248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704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1666769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token generation can already be very powerful. But is it enough. For example, if we ask the model a question,… remember this is a probability model. So It is possible for it to generate multiple different answers. All similar to what it has seen. The first one is probably a correct answer it finds somewhere. The second could come from some Internet text when a teacher posted an exam multi-choice question. The third one could be a rhetorical question again seen in its </a:t>
            </a:r>
            <a:r>
              <a:rPr lang="en-US" dirty="0" err="1"/>
              <a:t>corpus.All</a:t>
            </a:r>
            <a:r>
              <a:rPr lang="en-US" dirty="0"/>
              <a:t> these are reasonable, human-like text. After all, we probably seen something like this in our daily language. But to answer the question, we probably want </a:t>
            </a:r>
            <a:r>
              <a:rPr lang="en-US" dirty="0" err="1"/>
              <a:t>chatGPT</a:t>
            </a:r>
            <a:r>
              <a:rPr lang="en-US" dirty="0"/>
              <a:t> to give us the first answer.  To address this issue, it comes to be fine-tuning part of </a:t>
            </a:r>
            <a:r>
              <a:rPr lang="en-US" dirty="0" err="1"/>
              <a:t>ChatGPT</a:t>
            </a:r>
            <a:endParaRPr lang="en-US" dirty="0"/>
          </a:p>
        </p:txBody>
      </p:sp>
    </p:spTree>
    <p:extLst>
      <p:ext uri="{BB962C8B-B14F-4D97-AF65-F5344CB8AC3E}">
        <p14:creationId xmlns:p14="http://schemas.microsoft.com/office/powerpoint/2010/main" val="1273877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 interesting trick used here is that ranking is a lot easier than generating answers for human being. </a:t>
            </a:r>
          </a:p>
        </p:txBody>
      </p:sp>
    </p:spTree>
    <p:extLst>
      <p:ext uri="{BB962C8B-B14F-4D97-AF65-F5344CB8AC3E}">
        <p14:creationId xmlns:p14="http://schemas.microsoft.com/office/powerpoint/2010/main" val="4012462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E8E8E6"/>
                </a:solidFill>
                <a:effectLst/>
                <a:highlight>
                  <a:srgbClr val="191A1A"/>
                </a:highlight>
                <a:latin typeface="__fkGroteskNeue_598ab8"/>
              </a:rPr>
              <a:t>The human ratings and rankings collected in the previous step are used to train a separate model called the "reward model." This reward model learns to predict how humans would score or rank the responses generated by the LLM. Essentially, the reward model is trained to mimic human judgments and preferences, allowing it to assign a "reward" score to any given response from the LLM.</a:t>
            </a:r>
            <a:endParaRPr dirty="0"/>
          </a:p>
        </p:txBody>
      </p:sp>
    </p:spTree>
    <p:extLst>
      <p:ext uri="{BB962C8B-B14F-4D97-AF65-F5344CB8AC3E}">
        <p14:creationId xmlns:p14="http://schemas.microsoft.com/office/powerpoint/2010/main" val="2052418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Such information is used to train a so-called teacher model. Basically, the teacher model learns how to compare answers. If the question and these two answers are given to the teacher model, at inference time, it tells us the first answer is better. Again this is </a:t>
            </a:r>
            <a:r>
              <a:rPr lang="en-US" dirty="0" err="1"/>
              <a:t>upervised</a:t>
            </a:r>
            <a:r>
              <a:rPr lang="en-US" dirty="0"/>
              <a:t> learning. The training dataset is generated (the ranks) by humans. At inference time, ,…</a:t>
            </a:r>
          </a:p>
        </p:txBody>
      </p:sp>
    </p:spTree>
    <p:extLst>
      <p:ext uri="{BB962C8B-B14F-4D97-AF65-F5344CB8AC3E}">
        <p14:creationId xmlns:p14="http://schemas.microsoft.com/office/powerpoint/2010/main" val="450940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E8E8E6"/>
                </a:solidFill>
                <a:effectLst/>
                <a:highlight>
                  <a:srgbClr val="191A1A"/>
                </a:highlight>
                <a:latin typeface="__fkGroteskNeue_598ab8"/>
              </a:rPr>
              <a:t>The human ratings and rankings collected in the previous step are used to train a separate model called the "reward model." This reward model learns to predict how humans would score or rank the responses generated by the LLM. Essentially, the reward model is trained to mimic human judgments and preferences, allowing it to assign a "reward" score to any given response from the LLM.</a:t>
            </a:r>
            <a:endParaRPr dirty="0"/>
          </a:p>
        </p:txBody>
      </p:sp>
    </p:spTree>
    <p:extLst>
      <p:ext uri="{BB962C8B-B14F-4D97-AF65-F5344CB8AC3E}">
        <p14:creationId xmlns:p14="http://schemas.microsoft.com/office/powerpoint/2010/main" val="1213558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7d45377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594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3308155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3391008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7d45377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We’re willing to bet someone, anyone in this room here, that they can’t read a new article that they haven’t seen before faster than AI can read that same article that it hasn’t seen before. If you do it successfully, we’ll be in negotiations to get you (delicious food item) tomorrow morning.</a:t>
            </a:r>
            <a:endParaRPr dirty="0"/>
          </a:p>
        </p:txBody>
      </p:sp>
    </p:spTree>
    <p:extLst>
      <p:ext uri="{BB962C8B-B14F-4D97-AF65-F5344CB8AC3E}">
        <p14:creationId xmlns:p14="http://schemas.microsoft.com/office/powerpoint/2010/main" val="300091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7d45377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98749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7d45377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8990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effectLst/>
                <a:latin typeface="Segoe UI" panose="020B0502040204020203" pitchFamily="34" charset="0"/>
              </a:rPr>
              <a:t>There are also a lot of LLM tools e.g. GPT store, which are fine-tuned for a lot of different purposes. You can explore everywhere if you want, but we're going to give you one example.</a:t>
            </a:r>
            <a:endParaRPr dirty="0"/>
          </a:p>
        </p:txBody>
      </p:sp>
    </p:spTree>
    <p:extLst>
      <p:ext uri="{BB962C8B-B14F-4D97-AF65-F5344CB8AC3E}">
        <p14:creationId xmlns:p14="http://schemas.microsoft.com/office/powerpoint/2010/main" val="104915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7d45377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2716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7d45377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163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7d45377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08847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800" dirty="0"/>
          </a:p>
        </p:txBody>
      </p:sp>
    </p:spTree>
    <p:extLst>
      <p:ext uri="{BB962C8B-B14F-4D97-AF65-F5344CB8AC3E}">
        <p14:creationId xmlns:p14="http://schemas.microsoft.com/office/powerpoint/2010/main" val="1897020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Prompt: Act as if you're a thoughtful and highly experienced software developer. I want advice on what intermediate packets I would need in order to build my own highly effective logistic regression model.</a:t>
            </a:r>
          </a:p>
          <a:p>
            <a:pPr marL="0" lvl="0" indent="0" algn="l" rtl="0">
              <a:spcBef>
                <a:spcPts val="0"/>
              </a:spcBef>
              <a:spcAft>
                <a:spcPts val="0"/>
              </a:spcAft>
              <a:buNone/>
            </a:pPr>
            <a:endParaRPr lang="en-US" sz="1800" dirty="0"/>
          </a:p>
          <a:p>
            <a:pPr marL="0" lvl="0" indent="0" algn="l" rtl="0">
              <a:spcBef>
                <a:spcPts val="0"/>
              </a:spcBef>
              <a:spcAft>
                <a:spcPts val="0"/>
              </a:spcAft>
              <a:buNone/>
            </a:pPr>
            <a:r>
              <a:rPr lang="en-US" sz="1800" dirty="0"/>
              <a:t>In the development process, I would like to use only Python as the language in the backend, specifically with the packages pandas and scikit-learn. Assume we're going to use the iris dataset from the </a:t>
            </a:r>
            <a:r>
              <a:rPr lang="en-US" sz="1800" dirty="0" err="1"/>
              <a:t>load_iris</a:t>
            </a:r>
            <a:r>
              <a:rPr lang="en-US" sz="1800" dirty="0"/>
              <a:t> function. </a:t>
            </a:r>
          </a:p>
          <a:p>
            <a:pPr marL="0" lvl="0" indent="0" algn="l" rtl="0">
              <a:spcBef>
                <a:spcPts val="0"/>
              </a:spcBef>
              <a:spcAft>
                <a:spcPts val="0"/>
              </a:spcAft>
              <a:buNone/>
            </a:pPr>
            <a:endParaRPr lang="en-US" sz="1800" dirty="0"/>
          </a:p>
          <a:p>
            <a:pPr marL="0" lvl="0" indent="0" algn="l" rtl="0">
              <a:spcBef>
                <a:spcPts val="0"/>
              </a:spcBef>
              <a:spcAft>
                <a:spcPts val="0"/>
              </a:spcAft>
              <a:buNone/>
            </a:pPr>
            <a:r>
              <a:rPr lang="en-US" sz="1800" dirty="0"/>
              <a:t>Please provide me a list in order from most to least important, and give a short explanation about what each element might entail and why it's important.</a:t>
            </a:r>
          </a:p>
          <a:p>
            <a:pPr marL="0" lvl="0" indent="0" algn="l" rtl="0">
              <a:spcBef>
                <a:spcPts val="0"/>
              </a:spcBef>
              <a:spcAft>
                <a:spcPts val="0"/>
              </a:spcAft>
              <a:buNone/>
            </a:pPr>
            <a:endParaRPr lang="en-US" sz="1800" dirty="0"/>
          </a:p>
        </p:txBody>
      </p:sp>
    </p:spTree>
    <p:extLst>
      <p:ext uri="{BB962C8B-B14F-4D97-AF65-F5344CB8AC3E}">
        <p14:creationId xmlns:p14="http://schemas.microsoft.com/office/powerpoint/2010/main" val="297124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effectLst/>
                <a:latin typeface="Segoe UI" panose="020B0502040204020203" pitchFamily="34" charset="0"/>
              </a:rPr>
              <a:t>Prompt: Given these ideas, </a:t>
            </a:r>
            <a:r>
              <a:rPr lang="en-US" sz="3200" dirty="0">
                <a:effectLst/>
                <a:latin typeface="Segoe UI" panose="020B0502040204020203" pitchFamily="34" charset="0"/>
              </a:rPr>
              <a:t>c</a:t>
            </a:r>
            <a:r>
              <a:rPr lang="en-US" sz="3200" dirty="0"/>
              <a:t>an you now generate me a step-by-step workflow that you would use to code the logistic regression model? You don't need to generate any code, just describe how it would work.</a:t>
            </a:r>
            <a:endParaRPr lang="en-US" sz="1800" dirty="0">
              <a:effectLst/>
              <a:latin typeface="Segoe UI" panose="020B0502040204020203" pitchFamily="34" charset="0"/>
            </a:endParaRPr>
          </a:p>
        </p:txBody>
      </p:sp>
    </p:spTree>
    <p:extLst>
      <p:ext uri="{BB962C8B-B14F-4D97-AF65-F5344CB8AC3E}">
        <p14:creationId xmlns:p14="http://schemas.microsoft.com/office/powerpoint/2010/main" val="1545834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effectLst/>
                <a:latin typeface="Segoe UI" panose="020B0502040204020203" pitchFamily="34" charset="0"/>
              </a:rPr>
              <a:t>Prompt: We will now enter an editing phase in order to modify the workflow as thoroughly as possible. For each round, you will prompt the user for feedback, then ingress the feedback, make changes, and rewrite the workflow given above. Keep prompting for feedback until the user is sufficiently satisfied with the workflow.</a:t>
            </a:r>
          </a:p>
          <a:p>
            <a:pPr marL="0" lvl="0" indent="0" algn="l" rtl="0">
              <a:spcBef>
                <a:spcPts val="0"/>
              </a:spcBef>
              <a:spcAft>
                <a:spcPts val="0"/>
              </a:spcAft>
              <a:buNone/>
            </a:pPr>
            <a:endParaRPr lang="en-US" sz="1800" dirty="0">
              <a:effectLst/>
              <a:latin typeface="Segoe UI" panose="020B0502040204020203" pitchFamily="34" charset="0"/>
            </a:endParaRPr>
          </a:p>
          <a:p>
            <a:pPr marL="0" lvl="0" indent="0" algn="l" rtl="0">
              <a:spcBef>
                <a:spcPts val="0"/>
              </a:spcBef>
              <a:spcAft>
                <a:spcPts val="0"/>
              </a:spcAft>
              <a:buNone/>
            </a:pPr>
            <a:r>
              <a:rPr lang="en-US" sz="3200" dirty="0"/>
              <a:t>Edit #1: Assume we're going to be coding in Google </a:t>
            </a:r>
            <a:r>
              <a:rPr lang="en-US" sz="3200" dirty="0" err="1"/>
              <a:t>Colab</a:t>
            </a:r>
            <a:r>
              <a:rPr lang="en-US" sz="3200" dirty="0"/>
              <a:t>. Assume also that the model is just for personal use, so it doesn't need to be deployed or saved anywhere and can be kept within </a:t>
            </a:r>
            <a:r>
              <a:rPr lang="en-US" sz="3200" dirty="0" err="1"/>
              <a:t>Colab</a:t>
            </a:r>
            <a:r>
              <a:rPr lang="en-US" sz="3200" dirty="0"/>
              <a:t>. Would the workflow then change?</a:t>
            </a:r>
          </a:p>
          <a:p>
            <a:pPr marL="0" lvl="0" indent="0" algn="l" rtl="0">
              <a:spcBef>
                <a:spcPts val="0"/>
              </a:spcBef>
              <a:spcAft>
                <a:spcPts val="0"/>
              </a:spcAft>
              <a:buNone/>
            </a:pPr>
            <a:endParaRPr lang="en-US" sz="3200" dirty="0"/>
          </a:p>
          <a:p>
            <a:pPr marL="0" lvl="0" indent="0" algn="l" rtl="0">
              <a:spcBef>
                <a:spcPts val="0"/>
              </a:spcBef>
              <a:spcAft>
                <a:spcPts val="0"/>
              </a:spcAft>
              <a:buNone/>
            </a:pPr>
            <a:r>
              <a:rPr lang="en-US" sz="3200" b="1" dirty="0"/>
              <a:t>ASK AUDIENCE FOR FURTHER EDITS, ETC.</a:t>
            </a:r>
            <a:endParaRPr lang="en-US" b="1" dirty="0"/>
          </a:p>
        </p:txBody>
      </p:sp>
    </p:spTree>
    <p:extLst>
      <p:ext uri="{BB962C8B-B14F-4D97-AF65-F5344CB8AC3E}">
        <p14:creationId xmlns:p14="http://schemas.microsoft.com/office/powerpoint/2010/main" val="19318979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effectLst/>
                <a:latin typeface="Segoe UI" panose="020B0502040204020203" pitchFamily="34" charset="0"/>
              </a:rPr>
              <a:t>Prompts: </a:t>
            </a:r>
          </a:p>
          <a:p>
            <a:pPr marL="457200" lvl="0" indent="-457200" algn="l" rtl="0">
              <a:spcBef>
                <a:spcPts val="0"/>
              </a:spcBef>
              <a:spcAft>
                <a:spcPts val="0"/>
              </a:spcAft>
              <a:buFont typeface="Arial" panose="020B0604020202020204" pitchFamily="34" charset="0"/>
              <a:buChar char="•"/>
            </a:pPr>
            <a:r>
              <a:rPr lang="en-US" sz="3200" dirty="0"/>
              <a:t>Are you able to explore the iris dataset for me? If so, can you provide me with a series of explicit conclusions?</a:t>
            </a:r>
          </a:p>
          <a:p>
            <a:pPr marL="457200" lvl="0" indent="-457200" algn="l" rtl="0">
              <a:spcBef>
                <a:spcPts val="0"/>
              </a:spcBef>
              <a:spcAft>
                <a:spcPts val="0"/>
              </a:spcAft>
              <a:buFont typeface="Arial" panose="020B0604020202020204" pitchFamily="34" charset="0"/>
              <a:buChar char="•"/>
            </a:pPr>
            <a:r>
              <a:rPr lang="en-US" sz="3200" dirty="0"/>
              <a:t>Given these explicit conditions, can you give me 3-5 preprocessing steps that you would do for this dataset? Please be as specific as possible to the point of writing pseudocode.</a:t>
            </a:r>
          </a:p>
          <a:p>
            <a:pPr marL="457200" lvl="0" indent="-457200" algn="l" rtl="0">
              <a:spcBef>
                <a:spcPts val="0"/>
              </a:spcBef>
              <a:spcAft>
                <a:spcPts val="0"/>
              </a:spcAft>
              <a:buFont typeface="Arial" panose="020B0604020202020204" pitchFamily="34" charset="0"/>
              <a:buChar char="•"/>
            </a:pPr>
            <a:r>
              <a:rPr lang="en-US" sz="3200" dirty="0"/>
              <a:t>Can you go ahead and write the code for everything up to Step 9?</a:t>
            </a:r>
          </a:p>
          <a:p>
            <a:pPr marL="457200" lvl="0" indent="-457200" algn="l" rtl="0">
              <a:spcBef>
                <a:spcPts val="0"/>
              </a:spcBef>
              <a:spcAft>
                <a:spcPts val="0"/>
              </a:spcAft>
              <a:buFont typeface="Arial" panose="020B0604020202020204" pitchFamily="34" charset="0"/>
              <a:buChar char="•"/>
            </a:pPr>
            <a:r>
              <a:rPr lang="en-US" sz="3200" dirty="0"/>
              <a:t>If you were to generate a series of 50 completely new test data points, could you describe a step-by-step workflow for doing this?</a:t>
            </a:r>
          </a:p>
          <a:p>
            <a:pPr marL="457200" lvl="0" indent="-457200" algn="l" rtl="0">
              <a:spcBef>
                <a:spcPts val="0"/>
              </a:spcBef>
              <a:spcAft>
                <a:spcPts val="0"/>
              </a:spcAft>
              <a:buFont typeface="Arial" panose="020B0604020202020204" pitchFamily="34" charset="0"/>
              <a:buChar char="•"/>
            </a:pPr>
            <a:r>
              <a:rPr lang="en-US" sz="3200" dirty="0"/>
              <a:t>Can you use the workflow you just described to generate a series of 20 new test data points, then evaluate the Logistic Regression model you generated with those new datasets?</a:t>
            </a:r>
          </a:p>
          <a:p>
            <a:pPr marL="457200" lvl="0" indent="-457200" algn="l" rtl="0">
              <a:spcBef>
                <a:spcPts val="0"/>
              </a:spcBef>
              <a:spcAft>
                <a:spcPts val="0"/>
              </a:spcAft>
              <a:buFont typeface="Arial" panose="020B0604020202020204" pitchFamily="34" charset="0"/>
              <a:buChar char="•"/>
            </a:pPr>
            <a:r>
              <a:rPr lang="en-US" sz="3200" dirty="0"/>
              <a:t>Etc.</a:t>
            </a:r>
          </a:p>
          <a:p>
            <a:pPr marL="0" lvl="0" indent="0" algn="l" rtl="0">
              <a:spcBef>
                <a:spcPts val="0"/>
              </a:spcBef>
              <a:spcAft>
                <a:spcPts val="0"/>
              </a:spcAft>
              <a:buNone/>
            </a:pPr>
            <a:endParaRPr lang="en-US" b="1" dirty="0"/>
          </a:p>
        </p:txBody>
      </p:sp>
    </p:spTree>
    <p:extLst>
      <p:ext uri="{BB962C8B-B14F-4D97-AF65-F5344CB8AC3E}">
        <p14:creationId xmlns:p14="http://schemas.microsoft.com/office/powerpoint/2010/main" val="141483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40662608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7d45377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0229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24802942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21843059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7d45377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7613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37066525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7d45377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6407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35557320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7d45377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87781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7d45377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67659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57d453778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57d453778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57d453778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57d453778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57d4537781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57d4537781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57d4537781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57d4537781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57d4537781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57d4537781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ChatGPT</a:t>
            </a:r>
            <a:r>
              <a:rPr lang="en-US" dirty="0"/>
              <a:t> provides good informational prompts and entry points to research. However, the more specialized it gets, the more problems it brings up. As you saw in the case of creating the polynomial regression model, it does something that (1) provides errors and (2) gives you moderately inaccurate information.</a:t>
            </a:r>
            <a:endParaRP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57d4537781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57d4537781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2F1A63-2369-77F9-69EE-0847B28AC89D}"/>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68E43DD7-9A07-8629-D686-CE55BFAA90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DEB248BA-103F-2B26-283E-770EB31D14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 now, AI cannot truly “think” with humans, and instead are more focused on menial retrieval and structural generation tasks, as we’ll see later on in this lecture.</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Explanation of present-day AI as </a:t>
            </a:r>
            <a:r>
              <a:rPr lang="en-US" sz="1800" b="1" i="0" u="none" strike="noStrike" dirty="0">
                <a:solidFill>
                  <a:srgbClr val="000000"/>
                </a:solidFill>
                <a:effectLst/>
                <a:latin typeface="Times New Roman" panose="02020603050405020304" pitchFamily="18" charset="0"/>
              </a:rPr>
              <a:t>"weak" AI</a:t>
            </a:r>
            <a:r>
              <a:rPr lang="en-US" sz="1800" b="0" i="0" u="none" strike="noStrike" dirty="0">
                <a:solidFill>
                  <a:srgbClr val="000000"/>
                </a:solidFill>
                <a:effectLst/>
                <a:latin typeface="Times New Roman" panose="02020603050405020304" pitchFamily="18" charset="0"/>
              </a:rPr>
              <a:t>, requiring human-in-the-loop feedback, prompt engineering, and other interventions.</a:t>
            </a:r>
            <a:endParaRPr dirty="0"/>
          </a:p>
        </p:txBody>
      </p:sp>
    </p:spTree>
    <p:extLst>
      <p:ext uri="{BB962C8B-B14F-4D97-AF65-F5344CB8AC3E}">
        <p14:creationId xmlns:p14="http://schemas.microsoft.com/office/powerpoint/2010/main" val="4926266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57d4537781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57d4537781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57d4537781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57d4537781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03EF5CA5-A6CD-8046-5DCF-98231D51ACFA}"/>
            </a:ext>
          </a:extLst>
        </p:cNvPr>
        <p:cNvGrpSpPr/>
        <p:nvPr/>
      </p:nvGrpSpPr>
      <p:grpSpPr>
        <a:xfrm>
          <a:off x="0" y="0"/>
          <a:ext cx="0" cy="0"/>
          <a:chOff x="0" y="0"/>
          <a:chExt cx="0" cy="0"/>
        </a:xfrm>
      </p:grpSpPr>
      <p:sp>
        <p:nvSpPr>
          <p:cNvPr id="71" name="Google Shape;71;g257d4537781_0_205:notes">
            <a:extLst>
              <a:ext uri="{FF2B5EF4-FFF2-40B4-BE49-F238E27FC236}">
                <a16:creationId xmlns:a16="http://schemas.microsoft.com/office/drawing/2014/main" id="{5F511168-48BA-F111-D23D-45A04C7423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a:extLst>
              <a:ext uri="{FF2B5EF4-FFF2-40B4-BE49-F238E27FC236}">
                <a16:creationId xmlns:a16="http://schemas.microsoft.com/office/drawing/2014/main" id="{EA9E8A61-0444-2826-C70E-7B632E5ED8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685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7d45377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70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7d453778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d453778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70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72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customXml" Target="../ink/ink2.xml"/><Relationship Id="rId5" Type="http://schemas.openxmlformats.org/officeDocument/2006/relationships/image" Target="../media/image22.png"/><Relationship Id="rId10" Type="http://schemas.openxmlformats.org/officeDocument/2006/relationships/image" Target="../media/image2.png"/><Relationship Id="rId4" Type="http://schemas.openxmlformats.org/officeDocument/2006/relationships/customXml" Target="../ink/ink1.xml"/><Relationship Id="rId9"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microsoft.com/office/2018/10/relationships/comments" Target="../comments/modernComment_19A_484DB37E.xml"/><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microsoft.com/office/2018/10/relationships/comments" Target="../comments/modernComment_1AD_437862D6.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microsoft.com/office/2018/10/relationships/comments" Target="../comments/modernComment_19B_6CCBB10D.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microsoft.com/office/2018/10/relationships/comments" Target="../comments/modernComment_19C_C53E48E6.xml"/><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microsoft.com/office/2018/10/relationships/comments" Target="../comments/modernComment_1A0_16F1CD95.xml"/><Relationship Id="rId2" Type="http://schemas.openxmlformats.org/officeDocument/2006/relationships/notesSlide" Target="../notesSlides/notesSlide52.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microsoft.com/office/2018/10/relationships/comments" Target="../comments/modernComment_1A3_B4545C31.xml"/><Relationship Id="rId2" Type="http://schemas.openxmlformats.org/officeDocument/2006/relationships/notesSlide" Target="../notesSlides/notesSlide55.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hyperlink" Target="https://gamma.app/"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11.xml"/><Relationship Id="rId6" Type="http://schemas.openxmlformats.org/officeDocument/2006/relationships/hyperlink" Target="https://gamma.app/"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hyperlink" Target="https://gamma.app/" TargetMode="External"/><Relationship Id="rId2" Type="http://schemas.openxmlformats.org/officeDocument/2006/relationships/notesSlide" Target="../notesSlides/notesSlide58.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5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hyperlink" Target="https://gamma.app/"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hyperlink" Target="https://gamma.app/"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Image"/>
          <p:cNvPicPr preferRelativeResize="0"/>
          <p:nvPr/>
        </p:nvPicPr>
        <p:blipFill>
          <a:blip r:embed="rId3">
            <a:alphaModFix/>
          </a:blip>
          <a:stretch>
            <a:fillRect/>
          </a:stretch>
        </p:blipFill>
        <p:spPr>
          <a:xfrm>
            <a:off x="7920525" y="152376"/>
            <a:ext cx="1085850" cy="1209675"/>
          </a:xfrm>
          <a:prstGeom prst="rect">
            <a:avLst/>
          </a:prstGeom>
          <a:noFill/>
          <a:ln>
            <a:noFill/>
          </a:ln>
        </p:spPr>
      </p:pic>
      <p:sp>
        <p:nvSpPr>
          <p:cNvPr id="56" name="Google Shape;56;p13"/>
          <p:cNvSpPr txBox="1"/>
          <p:nvPr/>
        </p:nvSpPr>
        <p:spPr>
          <a:xfrm>
            <a:off x="3052975" y="1264750"/>
            <a:ext cx="86868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dirty="0"/>
          </a:p>
          <a:p>
            <a:pPr marL="0" lvl="0" indent="0" algn="l" rtl="0">
              <a:lnSpc>
                <a:spcPct val="96000"/>
              </a:lnSpc>
              <a:spcBef>
                <a:spcPts val="0"/>
              </a:spcBef>
              <a:spcAft>
                <a:spcPts val="0"/>
              </a:spcAft>
              <a:buNone/>
            </a:pPr>
            <a:r>
              <a:rPr lang="en" sz="6000" dirty="0">
                <a:solidFill>
                  <a:srgbClr val="006B64"/>
                </a:solidFill>
                <a:latin typeface="HelveticaNeue" panose="00000400000000000000" pitchFamily="2" charset="0"/>
                <a:ea typeface="Helvetica Neue"/>
                <a:cs typeface="Helvetica Neue"/>
                <a:sym typeface="Helvetica Neue"/>
              </a:rPr>
              <a:t>AI</a:t>
            </a:r>
            <a:r>
              <a:rPr lang="en" sz="6000" dirty="0">
                <a:solidFill>
                  <a:srgbClr val="004C7F"/>
                </a:solidFill>
                <a:latin typeface="HelveticaNeue" panose="00000400000000000000" pitchFamily="2" charset="0"/>
                <a:ea typeface="Helvetica Neue"/>
                <a:cs typeface="Helvetica Neue"/>
                <a:sym typeface="Helvetica Neue"/>
              </a:rPr>
              <a:t>Bridge</a:t>
            </a:r>
            <a:endParaRPr sz="1100" dirty="0"/>
          </a:p>
          <a:p>
            <a:pPr marL="0" lvl="0" indent="0" algn="l" rtl="0">
              <a:lnSpc>
                <a:spcPct val="120000"/>
              </a:lnSpc>
              <a:spcBef>
                <a:spcPts val="0"/>
              </a:spcBef>
              <a:spcAft>
                <a:spcPts val="0"/>
              </a:spcAft>
              <a:buNone/>
            </a:pPr>
            <a:r>
              <a:rPr lang="en-US" sz="3000" dirty="0">
                <a:latin typeface="HelveticaNeue" panose="00000400000000000000" pitchFamily="2" charset="0"/>
                <a:ea typeface="Helvetica Neue"/>
                <a:cs typeface="Helvetica Neue"/>
                <a:sym typeface="Helvetica Neue"/>
              </a:rPr>
              <a:t>The Generative Revolution</a:t>
            </a:r>
            <a:endParaRPr sz="3000" dirty="0">
              <a:latin typeface="HelveticaNeue" panose="00000400000000000000" pitchFamily="2" charset="0"/>
              <a:ea typeface="Helvetica Neue"/>
              <a:cs typeface="Helvetica Neue"/>
              <a:sym typeface="Helvetica Neue"/>
            </a:endParaRPr>
          </a:p>
          <a:p>
            <a:pPr marL="0" lvl="0" indent="0" algn="l" rtl="0">
              <a:lnSpc>
                <a:spcPct val="115000"/>
              </a:lnSpc>
              <a:spcBef>
                <a:spcPts val="0"/>
              </a:spcBef>
              <a:spcAft>
                <a:spcPts val="0"/>
              </a:spcAft>
              <a:buNone/>
            </a:pPr>
            <a:endParaRPr sz="1100" dirty="0"/>
          </a:p>
          <a:p>
            <a:pPr marL="0" lvl="0" indent="0" algn="l" rtl="0">
              <a:spcBef>
                <a:spcPts val="0"/>
              </a:spcBef>
              <a:spcAft>
                <a:spcPts val="0"/>
              </a:spcAft>
              <a:buNone/>
            </a:pPr>
            <a:endParaRPr sz="1100" dirty="0"/>
          </a:p>
          <a:p>
            <a:pPr marL="0" lvl="0" indent="0" algn="l" rtl="0">
              <a:spcBef>
                <a:spcPts val="0"/>
              </a:spcBef>
              <a:spcAft>
                <a:spcPts val="0"/>
              </a:spcAft>
              <a:buNone/>
            </a:pPr>
            <a:endParaRPr sz="1100" dirty="0"/>
          </a:p>
        </p:txBody>
      </p:sp>
      <p:sp>
        <p:nvSpPr>
          <p:cNvPr id="2" name="Slide Number Placeholder 1">
            <a:extLst>
              <a:ext uri="{FF2B5EF4-FFF2-40B4-BE49-F238E27FC236}">
                <a16:creationId xmlns:a16="http://schemas.microsoft.com/office/drawing/2014/main" id="{8ECD1AD7-0501-8F40-28C2-96BE380FDA19}"/>
              </a:ext>
            </a:extLst>
          </p:cNvPr>
          <p:cNvSpPr>
            <a:spLocks noGrp="1"/>
          </p:cNvSpPr>
          <p:nvPr>
            <p:ph type="sldNum" idx="12"/>
          </p:nvPr>
        </p:nvSpPr>
        <p:spPr>
          <a:xfrm>
            <a:off x="4700644" y="3349026"/>
            <a:ext cx="194187" cy="124879"/>
          </a:xfrm>
        </p:spPr>
        <p:txBody>
          <a:bodyPr>
            <a:normAutofit fontScale="25000" lnSpcReduction="20000"/>
          </a:bodyPr>
          <a:lstStyle/>
          <a:p>
            <a:pPr marL="0" lvl="0" indent="0" algn="r" rtl="0">
              <a:spcBef>
                <a:spcPts val="0"/>
              </a:spcBef>
              <a:spcAft>
                <a:spcPts val="0"/>
              </a:spcAft>
              <a:buNone/>
            </a:pPr>
            <a:fld id="{00000000-1234-1234-1234-123412341234}" type="slidenum">
              <a:rPr lang="en" smtClean="0"/>
              <a:t>1</a:t>
            </a:fld>
            <a:fld id="{8E843B20-A8CD-46F0-B797-CBFAE13E140C}" type="slidenum">
              <a:rPr lang="en" smtClean="0"/>
              <a:t>1</a:t>
            </a:fld>
            <a:fld id="{D8A45B2F-F0D7-4B71-8F4F-86A1461AF999}" type="slidenum">
              <a:rPr lang="en" smtClean="0"/>
              <a:t>1</a:t>
            </a:fld>
            <a:endParaRPr lang="en" dirty="0"/>
          </a:p>
        </p:txBody>
      </p:sp>
      <p:pic>
        <p:nvPicPr>
          <p:cNvPr id="1026" name="Picture 2" descr="AI Bridge Banner Image">
            <a:extLst>
              <a:ext uri="{FF2B5EF4-FFF2-40B4-BE49-F238E27FC236}">
                <a16:creationId xmlns:a16="http://schemas.microsoft.com/office/drawing/2014/main" id="{4E7B16E4-FB41-AA0F-7E8E-9F92B5BC4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393" y="1685408"/>
            <a:ext cx="1979043" cy="174194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1">
            <a:extLst>
              <a:ext uri="{FF2B5EF4-FFF2-40B4-BE49-F238E27FC236}">
                <a16:creationId xmlns:a16="http://schemas.microsoft.com/office/drawing/2014/main" id="{3B24730E-40BB-A322-CF3C-8D2B9BAFD650}"/>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a:t>
            </a:fld>
            <a:endParaRPr lang="en"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B9161-EDAB-FA2E-6F07-117CE086C35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FF67CCD-F4DF-6F79-2CB7-28A1021B11A7}"/>
              </a:ext>
            </a:extLst>
          </p:cNvPr>
          <p:cNvPicPr>
            <a:picLocks noChangeAspect="1"/>
          </p:cNvPicPr>
          <p:nvPr/>
        </p:nvPicPr>
        <p:blipFill>
          <a:blip r:embed="rId3"/>
          <a:stretch>
            <a:fillRect/>
          </a:stretch>
        </p:blipFill>
        <p:spPr>
          <a:xfrm>
            <a:off x="1752600" y="174665"/>
            <a:ext cx="5638800" cy="4794170"/>
          </a:xfrm>
          <a:prstGeom prst="rect">
            <a:avLst/>
          </a:prstGeom>
        </p:spPr>
      </p:pic>
      <p:sp>
        <p:nvSpPr>
          <p:cNvPr id="3" name="Slide Number Placeholder 2">
            <a:extLst>
              <a:ext uri="{FF2B5EF4-FFF2-40B4-BE49-F238E27FC236}">
                <a16:creationId xmlns:a16="http://schemas.microsoft.com/office/drawing/2014/main" id="{B578B5AA-6F56-FBDF-E230-7CE3F1F369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4" name="Picture 3" descr="AI Bridge Banner Image">
            <a:extLst>
              <a:ext uri="{FF2B5EF4-FFF2-40B4-BE49-F238E27FC236}">
                <a16:creationId xmlns:a16="http://schemas.microsoft.com/office/drawing/2014/main" id="{0449D838-A939-7D7E-ECF7-992B35497E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05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How LLMs work</a:t>
            </a:r>
          </a:p>
        </p:txBody>
      </p:sp>
      <p:sp>
        <p:nvSpPr>
          <p:cNvPr id="6" name="Google Shape;140;p27">
            <a:extLst>
              <a:ext uri="{FF2B5EF4-FFF2-40B4-BE49-F238E27FC236}">
                <a16:creationId xmlns:a16="http://schemas.microsoft.com/office/drawing/2014/main" id="{6EB3B890-3773-9AD1-2646-46A1D6A7B6C3}"/>
              </a:ext>
            </a:extLst>
          </p:cNvPr>
          <p:cNvSpPr txBox="1"/>
          <p:nvPr/>
        </p:nvSpPr>
        <p:spPr>
          <a:xfrm>
            <a:off x="314550" y="644375"/>
            <a:ext cx="8514900" cy="134187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LLMs generate text </a:t>
            </a:r>
            <a:r>
              <a:rPr lang="en" sz="2400" b="1" dirty="0">
                <a:solidFill>
                  <a:schemeClr val="dk1"/>
                </a:solidFill>
                <a:latin typeface="+mj-lt"/>
                <a:ea typeface="Helvetica Neue"/>
                <a:cs typeface="Helvetica Neue"/>
                <a:sym typeface="Helvetica Neue"/>
              </a:rPr>
              <a:t>token by token.</a:t>
            </a:r>
          </a:p>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They work </a:t>
            </a:r>
            <a:r>
              <a:rPr lang="en" sz="2400" b="1" dirty="0">
                <a:solidFill>
                  <a:schemeClr val="dk1"/>
                </a:solidFill>
                <a:latin typeface="+mj-lt"/>
                <a:ea typeface="Helvetica Neue"/>
                <a:cs typeface="Helvetica Neue"/>
                <a:sym typeface="Helvetica Neue"/>
              </a:rPr>
              <a:t>probabilistically</a:t>
            </a:r>
            <a:r>
              <a:rPr lang="en" sz="2400" dirty="0">
                <a:solidFill>
                  <a:schemeClr val="dk1"/>
                </a:solidFill>
                <a:latin typeface="+mj-lt"/>
                <a:ea typeface="Helvetica Neue"/>
                <a:cs typeface="Helvetica Neue"/>
                <a:sym typeface="Helvetica Neue"/>
              </a:rPr>
              <a:t>.</a:t>
            </a:r>
          </a:p>
        </p:txBody>
      </p:sp>
      <p:sp>
        <p:nvSpPr>
          <p:cNvPr id="2" name="Slide Number Placeholder 1">
            <a:extLst>
              <a:ext uri="{FF2B5EF4-FFF2-40B4-BE49-F238E27FC236}">
                <a16:creationId xmlns:a16="http://schemas.microsoft.com/office/drawing/2014/main" id="{4AA4C08F-4CFF-D6E9-9610-39352047F4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3" name="Picture 2" descr="AI Bridge Banner Image">
            <a:extLst>
              <a:ext uri="{FF2B5EF4-FFF2-40B4-BE49-F238E27FC236}">
                <a16:creationId xmlns:a16="http://schemas.microsoft.com/office/drawing/2014/main" id="{DF822DC6-2F88-F298-E82C-F45480102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446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LLMs</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What is next-token prediction?</a:t>
            </a:r>
          </a:p>
        </p:txBody>
      </p:sp>
      <p:sp>
        <p:nvSpPr>
          <p:cNvPr id="3" name="Slide Number Placeholder 2">
            <a:extLst>
              <a:ext uri="{FF2B5EF4-FFF2-40B4-BE49-F238E27FC236}">
                <a16:creationId xmlns:a16="http://schemas.microsoft.com/office/drawing/2014/main" id="{0EB48AA2-450F-0BB6-17E9-0DE4400D0B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5" name="Picture 4" descr="AI Bridge Banner Image">
            <a:extLst>
              <a:ext uri="{FF2B5EF4-FFF2-40B4-BE49-F238E27FC236}">
                <a16:creationId xmlns:a16="http://schemas.microsoft.com/office/drawing/2014/main" id="{854E942F-BC79-55C9-0823-53E9CF5BE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370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5D91B161-4379-DA76-B043-82FB8ECC9A27}"/>
            </a:ext>
          </a:extLst>
        </p:cNvPr>
        <p:cNvGrpSpPr/>
        <p:nvPr/>
      </p:nvGrpSpPr>
      <p:grpSpPr>
        <a:xfrm>
          <a:off x="0" y="0"/>
          <a:ext cx="0" cy="0"/>
          <a:chOff x="0" y="0"/>
          <a:chExt cx="0" cy="0"/>
        </a:xfrm>
      </p:grpSpPr>
      <p:pic>
        <p:nvPicPr>
          <p:cNvPr id="3" name="Google Shape;141;p27">
            <a:extLst>
              <a:ext uri="{FF2B5EF4-FFF2-40B4-BE49-F238E27FC236}">
                <a16:creationId xmlns:a16="http://schemas.microsoft.com/office/drawing/2014/main" id="{7B239F2E-4A36-6FDF-8321-6F5921D91E96}"/>
              </a:ext>
            </a:extLst>
          </p:cNvPr>
          <p:cNvPicPr preferRelativeResize="0"/>
          <p:nvPr/>
        </p:nvPicPr>
        <p:blipFill rotWithShape="1">
          <a:blip r:embed="rId3">
            <a:alphaModFix/>
          </a:blip>
          <a:srcRect/>
          <a:stretch/>
        </p:blipFill>
        <p:spPr>
          <a:xfrm>
            <a:off x="807309" y="1395664"/>
            <a:ext cx="7529382" cy="2400196"/>
          </a:xfrm>
          <a:prstGeom prst="rect">
            <a:avLst/>
          </a:prstGeom>
          <a:noFill/>
          <a:ln>
            <a:noFill/>
          </a:ln>
        </p:spPr>
      </p:pic>
      <p:sp>
        <p:nvSpPr>
          <p:cNvPr id="4" name="Google Shape;539;p18">
            <a:extLst>
              <a:ext uri="{FF2B5EF4-FFF2-40B4-BE49-F238E27FC236}">
                <a16:creationId xmlns:a16="http://schemas.microsoft.com/office/drawing/2014/main" id="{CE62E274-4B8E-3C14-891F-6192BB0B0BB7}"/>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How we train LLMs</a:t>
            </a:r>
          </a:p>
        </p:txBody>
      </p:sp>
      <p:sp>
        <p:nvSpPr>
          <p:cNvPr id="2" name="Slide Number Placeholder 1">
            <a:extLst>
              <a:ext uri="{FF2B5EF4-FFF2-40B4-BE49-F238E27FC236}">
                <a16:creationId xmlns:a16="http://schemas.microsoft.com/office/drawing/2014/main" id="{85A8312C-5471-5F6D-4000-70E13230D0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5" name="Picture 4" descr="AI Bridge Banner Image">
            <a:extLst>
              <a:ext uri="{FF2B5EF4-FFF2-40B4-BE49-F238E27FC236}">
                <a16:creationId xmlns:a16="http://schemas.microsoft.com/office/drawing/2014/main" id="{345D02C6-4CC4-E4C6-516F-02FA129EC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002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FFDC43BC-515B-D52E-22AB-B733B5134257}"/>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62171168-D0AB-5C04-C777-D98C305702C1}"/>
              </a:ext>
            </a:extLst>
          </p:cNvPr>
          <p:cNvGrpSpPr/>
          <p:nvPr/>
        </p:nvGrpSpPr>
        <p:grpSpPr>
          <a:xfrm>
            <a:off x="825168" y="2133629"/>
            <a:ext cx="7827493" cy="694300"/>
            <a:chOff x="4990768" y="6019050"/>
            <a:chExt cx="14316776" cy="1269900"/>
          </a:xfrm>
        </p:grpSpPr>
        <p:sp>
          <p:nvSpPr>
            <p:cNvPr id="8" name="Google Shape;402;p46">
              <a:extLst>
                <a:ext uri="{FF2B5EF4-FFF2-40B4-BE49-F238E27FC236}">
                  <a16:creationId xmlns:a16="http://schemas.microsoft.com/office/drawing/2014/main" id="{77A860F0-2851-35D0-33DB-440953DA4C2A}"/>
                </a:ext>
              </a:extLst>
            </p:cNvPr>
            <p:cNvSpPr txBox="1"/>
            <p:nvPr/>
          </p:nvSpPr>
          <p:spPr>
            <a:xfrm>
              <a:off x="15194544" y="6092987"/>
              <a:ext cx="4113000" cy="1133375"/>
            </a:xfrm>
            <a:prstGeom prst="rect">
              <a:avLst/>
            </a:prstGeom>
            <a:noFill/>
            <a:ln>
              <a:noFill/>
            </a:ln>
          </p:spPr>
          <p:txBody>
            <a:bodyPr spcFirstLastPara="1" wrap="square" lIns="50800" tIns="50800" rIns="50800" bIns="50800" anchor="ctr" anchorCtr="0">
              <a:spAutoFit/>
            </a:bodyPr>
            <a:lstStyle/>
            <a:p>
              <a:pPr marL="0" marR="0" lvl="0" indent="0" algn="l" rtl="0">
                <a:lnSpc>
                  <a:spcPct val="140000"/>
                </a:lnSpc>
                <a:spcBef>
                  <a:spcPts val="0"/>
                </a:spcBef>
                <a:spcAft>
                  <a:spcPts val="0"/>
                </a:spcAft>
                <a:buClr>
                  <a:srgbClr val="006B64"/>
                </a:buClr>
                <a:buSzPts val="4900"/>
                <a:buFont typeface="Helvetica Neue"/>
                <a:buNone/>
              </a:pPr>
              <a:r>
                <a:rPr lang="en-US" sz="2400" b="1" i="0" u="none" strike="noStrike" cap="none" dirty="0">
                  <a:solidFill>
                    <a:srgbClr val="006B64"/>
                  </a:solidFill>
                  <a:latin typeface="Helvetica Neue"/>
                  <a:ea typeface="Arial"/>
                  <a:cs typeface="Arial"/>
                  <a:sym typeface="Helvetica Neue"/>
                </a:rPr>
                <a:t>Next word</a:t>
              </a:r>
              <a:endParaRPr sz="2400" b="0" i="0" u="none" strike="noStrike" cap="none" dirty="0">
                <a:solidFill>
                  <a:srgbClr val="000000"/>
                </a:solidFill>
                <a:latin typeface="Arial"/>
                <a:ea typeface="Arial"/>
                <a:cs typeface="Arial"/>
                <a:sym typeface="Arial"/>
              </a:endParaRPr>
            </a:p>
          </p:txBody>
        </p:sp>
        <p:pic>
          <p:nvPicPr>
            <p:cNvPr id="9" name="Google Shape;403;p46" descr="Line Line">
              <a:extLst>
                <a:ext uri="{FF2B5EF4-FFF2-40B4-BE49-F238E27FC236}">
                  <a16:creationId xmlns:a16="http://schemas.microsoft.com/office/drawing/2014/main" id="{889B83A2-602A-01B4-23EF-4BC45C6B7C7C}"/>
                </a:ext>
              </a:extLst>
            </p:cNvPr>
            <p:cNvPicPr preferRelativeResize="0"/>
            <p:nvPr/>
          </p:nvPicPr>
          <p:blipFill rotWithShape="1">
            <a:blip r:embed="rId3">
              <a:alphaModFix/>
            </a:blip>
            <a:srcRect/>
            <a:stretch/>
          </p:blipFill>
          <p:spPr>
            <a:xfrm>
              <a:off x="9040418" y="6498053"/>
              <a:ext cx="866803" cy="311994"/>
            </a:xfrm>
            <a:prstGeom prst="rect">
              <a:avLst/>
            </a:prstGeom>
            <a:noFill/>
            <a:ln>
              <a:noFill/>
            </a:ln>
          </p:spPr>
        </p:pic>
        <p:pic>
          <p:nvPicPr>
            <p:cNvPr id="10" name="Google Shape;404;p46" descr="Line Line">
              <a:extLst>
                <a:ext uri="{FF2B5EF4-FFF2-40B4-BE49-F238E27FC236}">
                  <a16:creationId xmlns:a16="http://schemas.microsoft.com/office/drawing/2014/main" id="{831575F8-6F61-C8A6-DF2E-D8471996C2DB}"/>
                </a:ext>
              </a:extLst>
            </p:cNvPr>
            <p:cNvPicPr preferRelativeResize="0"/>
            <p:nvPr/>
          </p:nvPicPr>
          <p:blipFill rotWithShape="1">
            <a:blip r:embed="rId3">
              <a:alphaModFix/>
            </a:blip>
            <a:srcRect/>
            <a:stretch/>
          </p:blipFill>
          <p:spPr>
            <a:xfrm>
              <a:off x="13451354" y="6498053"/>
              <a:ext cx="866804" cy="311994"/>
            </a:xfrm>
            <a:prstGeom prst="rect">
              <a:avLst/>
            </a:prstGeom>
            <a:noFill/>
            <a:ln>
              <a:noFill/>
            </a:ln>
          </p:spPr>
        </p:pic>
        <p:sp>
          <p:nvSpPr>
            <p:cNvPr id="11" name="Google Shape;405;p46">
              <a:extLst>
                <a:ext uri="{FF2B5EF4-FFF2-40B4-BE49-F238E27FC236}">
                  <a16:creationId xmlns:a16="http://schemas.microsoft.com/office/drawing/2014/main" id="{8263967D-DB08-4497-743F-A05ECA7BA77B}"/>
                </a:ext>
              </a:extLst>
            </p:cNvPr>
            <p:cNvSpPr/>
            <p:nvPr/>
          </p:nvSpPr>
          <p:spPr>
            <a:xfrm>
              <a:off x="10288608" y="6019050"/>
              <a:ext cx="2781359" cy="1269900"/>
            </a:xfrm>
            <a:prstGeom prst="roundRect">
              <a:avLst>
                <a:gd name="adj" fmla="val 9388"/>
              </a:avLst>
            </a:prstGeom>
            <a:solidFill>
              <a:schemeClr val="accent1">
                <a:lumMod val="40000"/>
                <a:lumOff val="60000"/>
              </a:schemeClr>
            </a:solidFill>
            <a:ln w="76200" cap="flat" cmpd="sng">
              <a:solidFill>
                <a:schemeClr val="accent1">
                  <a:lumMod val="50000"/>
                </a:scheme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2400" b="1" dirty="0">
                  <a:latin typeface="Helvetica Neue"/>
                  <a:sym typeface="Helvetica Neue"/>
                </a:rPr>
                <a:t>GPT</a:t>
              </a:r>
              <a:endParaRPr sz="2400" b="1" i="0" u="none" strike="noStrike" cap="none" dirty="0">
                <a:solidFill>
                  <a:srgbClr val="000000"/>
                </a:solidFill>
                <a:latin typeface="Arial"/>
                <a:ea typeface="Arial"/>
                <a:cs typeface="Arial"/>
                <a:sym typeface="Arial"/>
              </a:endParaRPr>
            </a:p>
          </p:txBody>
        </p:sp>
        <p:sp>
          <p:nvSpPr>
            <p:cNvPr id="12" name="Google Shape;406;p46">
              <a:extLst>
                <a:ext uri="{FF2B5EF4-FFF2-40B4-BE49-F238E27FC236}">
                  <a16:creationId xmlns:a16="http://schemas.microsoft.com/office/drawing/2014/main" id="{FB438381-1DAF-764E-DFAE-25C4FCF6F4D6}"/>
                </a:ext>
              </a:extLst>
            </p:cNvPr>
            <p:cNvSpPr/>
            <p:nvPr/>
          </p:nvSpPr>
          <p:spPr>
            <a:xfrm>
              <a:off x="15023570" y="6174717"/>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6B64"/>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
          <p:nvSpPr>
            <p:cNvPr id="13" name="Google Shape;407;p46">
              <a:extLst>
                <a:ext uri="{FF2B5EF4-FFF2-40B4-BE49-F238E27FC236}">
                  <a16:creationId xmlns:a16="http://schemas.microsoft.com/office/drawing/2014/main" id="{01E934E6-444F-AD12-F47A-31906B7E53BC}"/>
                </a:ext>
              </a:extLst>
            </p:cNvPr>
            <p:cNvSpPr/>
            <p:nvPr/>
          </p:nvSpPr>
          <p:spPr>
            <a:xfrm rot="10800000">
              <a:off x="17870493" y="6174706"/>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6B64"/>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
          <p:nvSpPr>
            <p:cNvPr id="14" name="Google Shape;408;p46">
              <a:extLst>
                <a:ext uri="{FF2B5EF4-FFF2-40B4-BE49-F238E27FC236}">
                  <a16:creationId xmlns:a16="http://schemas.microsoft.com/office/drawing/2014/main" id="{94725022-F40D-0E50-2B39-59309738BAA4}"/>
                </a:ext>
              </a:extLst>
            </p:cNvPr>
            <p:cNvSpPr txBox="1"/>
            <p:nvPr/>
          </p:nvSpPr>
          <p:spPr>
            <a:xfrm>
              <a:off x="4990768" y="6093000"/>
              <a:ext cx="4113000" cy="1133375"/>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Text input</a:t>
              </a:r>
              <a:endParaRPr sz="2400" b="0" i="0" u="none" strike="noStrike" cap="none" dirty="0">
                <a:solidFill>
                  <a:srgbClr val="004D80"/>
                </a:solidFill>
                <a:latin typeface="Arial"/>
                <a:ea typeface="Arial"/>
                <a:cs typeface="Arial"/>
                <a:sym typeface="Arial"/>
              </a:endParaRPr>
            </a:p>
          </p:txBody>
        </p:sp>
        <p:sp>
          <p:nvSpPr>
            <p:cNvPr id="15" name="Google Shape;409;p46">
              <a:extLst>
                <a:ext uri="{FF2B5EF4-FFF2-40B4-BE49-F238E27FC236}">
                  <a16:creationId xmlns:a16="http://schemas.microsoft.com/office/drawing/2014/main" id="{B1E54D5E-EBE3-054A-5135-15A6CA7C593A}"/>
                </a:ext>
              </a:extLst>
            </p:cNvPr>
            <p:cNvSpPr/>
            <p:nvPr/>
          </p:nvSpPr>
          <p:spPr>
            <a:xfrm>
              <a:off x="5546234" y="6174730"/>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4D8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004D80"/>
                </a:solidFill>
                <a:latin typeface="Helvetica Neue"/>
                <a:ea typeface="Helvetica Neue"/>
                <a:cs typeface="Helvetica Neue"/>
                <a:sym typeface="Helvetica Neue"/>
              </a:endParaRPr>
            </a:p>
          </p:txBody>
        </p:sp>
        <p:sp>
          <p:nvSpPr>
            <p:cNvPr id="16" name="Google Shape;410;p46">
              <a:extLst>
                <a:ext uri="{FF2B5EF4-FFF2-40B4-BE49-F238E27FC236}">
                  <a16:creationId xmlns:a16="http://schemas.microsoft.com/office/drawing/2014/main" id="{617310FD-BD85-EFBC-4118-0B5563F12256}"/>
                </a:ext>
              </a:extLst>
            </p:cNvPr>
            <p:cNvSpPr/>
            <p:nvPr/>
          </p:nvSpPr>
          <p:spPr>
            <a:xfrm rot="10800000">
              <a:off x="8260471" y="6174719"/>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4D8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004D80"/>
                </a:solidFill>
                <a:latin typeface="Helvetica Neue"/>
                <a:ea typeface="Helvetica Neue"/>
                <a:cs typeface="Helvetica Neue"/>
                <a:sym typeface="Helvetica Neue"/>
              </a:endParaRPr>
            </a:p>
          </p:txBody>
        </p:sp>
      </p:grpSp>
      <p:sp>
        <p:nvSpPr>
          <p:cNvPr id="3" name="Google Shape;539;p18">
            <a:extLst>
              <a:ext uri="{FF2B5EF4-FFF2-40B4-BE49-F238E27FC236}">
                <a16:creationId xmlns:a16="http://schemas.microsoft.com/office/drawing/2014/main" id="{0BFD3050-3B8C-C8E3-F844-9021FAAB14A3}"/>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How we train LLMs</a:t>
            </a:r>
          </a:p>
        </p:txBody>
      </p:sp>
      <p:sp>
        <p:nvSpPr>
          <p:cNvPr id="2" name="Slide Number Placeholder 1">
            <a:extLst>
              <a:ext uri="{FF2B5EF4-FFF2-40B4-BE49-F238E27FC236}">
                <a16:creationId xmlns:a16="http://schemas.microsoft.com/office/drawing/2014/main" id="{C4DD5110-A1B6-4FBE-3D44-C6B4CE69AF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4" name="Picture 3" descr="AI Bridge Banner Image">
            <a:extLst>
              <a:ext uri="{FF2B5EF4-FFF2-40B4-BE49-F238E27FC236}">
                <a16:creationId xmlns:a16="http://schemas.microsoft.com/office/drawing/2014/main" id="{8A899BF2-A9C7-B303-92E3-75C43F043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743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E711F868-BBFC-D09D-CF35-4B098476CA93}"/>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C9EB7A4B-4237-7B92-D7C5-EBCE786EBCB3}"/>
              </a:ext>
            </a:extLst>
          </p:cNvPr>
          <p:cNvGrpSpPr/>
          <p:nvPr/>
        </p:nvGrpSpPr>
        <p:grpSpPr>
          <a:xfrm>
            <a:off x="825168" y="1395352"/>
            <a:ext cx="6577940" cy="2170851"/>
            <a:chOff x="4990768" y="4668715"/>
            <a:chExt cx="12031297" cy="3970566"/>
          </a:xfrm>
        </p:grpSpPr>
        <p:sp>
          <p:nvSpPr>
            <p:cNvPr id="8" name="Google Shape;402;p46">
              <a:extLst>
                <a:ext uri="{FF2B5EF4-FFF2-40B4-BE49-F238E27FC236}">
                  <a16:creationId xmlns:a16="http://schemas.microsoft.com/office/drawing/2014/main" id="{94DAFA2E-A16B-AFD7-993E-006C5A2A6D86}"/>
                </a:ext>
              </a:extLst>
            </p:cNvPr>
            <p:cNvSpPr txBox="1"/>
            <p:nvPr/>
          </p:nvSpPr>
          <p:spPr>
            <a:xfrm>
              <a:off x="15526467" y="4668715"/>
              <a:ext cx="1495598" cy="3970566"/>
            </a:xfrm>
            <a:prstGeom prst="rect">
              <a:avLst/>
            </a:prstGeom>
            <a:noFill/>
            <a:ln>
              <a:noFill/>
            </a:ln>
          </p:spPr>
          <p:txBody>
            <a:bodyPr spcFirstLastPara="1" wrap="square" lIns="50800" tIns="50800" rIns="50800" bIns="50800" anchor="ctr" anchorCtr="0">
              <a:spAutoFit/>
            </a:bodyPr>
            <a:lstStyle/>
            <a:p>
              <a:pPr marL="0" marR="0" lvl="0" indent="0" rtl="0">
                <a:lnSpc>
                  <a:spcPct val="140000"/>
                </a:lnSpc>
                <a:spcBef>
                  <a:spcPts val="0"/>
                </a:spcBef>
                <a:spcAft>
                  <a:spcPts val="0"/>
                </a:spcAft>
                <a:buClr>
                  <a:srgbClr val="006B64"/>
                </a:buClr>
                <a:buSzPts val="4900"/>
                <a:buFont typeface="Helvetica Neue"/>
                <a:buNone/>
              </a:pPr>
              <a:r>
                <a:rPr lang="en-US" sz="2400" b="1" dirty="0">
                  <a:solidFill>
                    <a:srgbClr val="006B64"/>
                  </a:solidFill>
                  <a:latin typeface="Helvetica Neue"/>
                  <a:sym typeface="Helvetica Neue"/>
                </a:rPr>
                <a:t>0.9</a:t>
              </a:r>
            </a:p>
            <a:p>
              <a:pPr marL="0" marR="0" lvl="0" indent="0" rtl="0">
                <a:lnSpc>
                  <a:spcPct val="140000"/>
                </a:lnSpc>
                <a:spcBef>
                  <a:spcPts val="0"/>
                </a:spcBef>
                <a:spcAft>
                  <a:spcPts val="0"/>
                </a:spcAft>
                <a:buClr>
                  <a:srgbClr val="006B64"/>
                </a:buClr>
                <a:buSzPts val="4900"/>
                <a:buFont typeface="Helvetica Neue"/>
                <a:buNone/>
              </a:pPr>
              <a:r>
                <a:rPr lang="en-US" sz="2400" b="1" dirty="0">
                  <a:solidFill>
                    <a:srgbClr val="006B64"/>
                  </a:solidFill>
                  <a:latin typeface="Helvetica Neue"/>
                  <a:sym typeface="Helvetica Neue"/>
                </a:rPr>
                <a:t>0.05</a:t>
              </a:r>
            </a:p>
            <a:p>
              <a:pPr marL="0" marR="0" lvl="0" indent="0" rtl="0">
                <a:lnSpc>
                  <a:spcPct val="140000"/>
                </a:lnSpc>
                <a:spcBef>
                  <a:spcPts val="0"/>
                </a:spcBef>
                <a:spcAft>
                  <a:spcPts val="0"/>
                </a:spcAft>
                <a:buClr>
                  <a:srgbClr val="006B64"/>
                </a:buClr>
                <a:buSzPts val="4900"/>
                <a:buFont typeface="Helvetica Neue"/>
                <a:buNone/>
              </a:pPr>
              <a:r>
                <a:rPr lang="en-US" sz="2400" b="1" dirty="0">
                  <a:solidFill>
                    <a:srgbClr val="006B64"/>
                  </a:solidFill>
                  <a:latin typeface="Helvetica Neue"/>
                  <a:sym typeface="Helvetica Neue"/>
                </a:rPr>
                <a:t>0.03</a:t>
              </a:r>
            </a:p>
            <a:p>
              <a:pPr marL="0" marR="0" lvl="0" indent="0" rtl="0">
                <a:lnSpc>
                  <a:spcPct val="140000"/>
                </a:lnSpc>
                <a:spcBef>
                  <a:spcPts val="0"/>
                </a:spcBef>
                <a:spcAft>
                  <a:spcPts val="0"/>
                </a:spcAft>
                <a:buClr>
                  <a:srgbClr val="006B64"/>
                </a:buClr>
                <a:buSzPts val="4900"/>
                <a:buFont typeface="Helvetica Neue"/>
                <a:buNone/>
              </a:pPr>
              <a:r>
                <a:rPr lang="en-US" sz="2400" b="1" dirty="0">
                  <a:solidFill>
                    <a:srgbClr val="006B64"/>
                  </a:solidFill>
                  <a:latin typeface="Helvetica Neue"/>
                  <a:sym typeface="Helvetica Neue"/>
                </a:rPr>
                <a:t>0.02</a:t>
              </a:r>
            </a:p>
          </p:txBody>
        </p:sp>
        <p:pic>
          <p:nvPicPr>
            <p:cNvPr id="9" name="Google Shape;403;p46" descr="Line Line">
              <a:extLst>
                <a:ext uri="{FF2B5EF4-FFF2-40B4-BE49-F238E27FC236}">
                  <a16:creationId xmlns:a16="http://schemas.microsoft.com/office/drawing/2014/main" id="{E7255755-D126-BE34-A698-B3BD568DCB94}"/>
                </a:ext>
              </a:extLst>
            </p:cNvPr>
            <p:cNvPicPr preferRelativeResize="0"/>
            <p:nvPr/>
          </p:nvPicPr>
          <p:blipFill rotWithShape="1">
            <a:blip r:embed="rId3">
              <a:alphaModFix/>
            </a:blip>
            <a:srcRect/>
            <a:stretch/>
          </p:blipFill>
          <p:spPr>
            <a:xfrm>
              <a:off x="9040418" y="6498053"/>
              <a:ext cx="866803" cy="311994"/>
            </a:xfrm>
            <a:prstGeom prst="rect">
              <a:avLst/>
            </a:prstGeom>
            <a:noFill/>
            <a:ln>
              <a:noFill/>
            </a:ln>
          </p:spPr>
        </p:pic>
        <p:pic>
          <p:nvPicPr>
            <p:cNvPr id="10" name="Google Shape;404;p46" descr="Line Line">
              <a:extLst>
                <a:ext uri="{FF2B5EF4-FFF2-40B4-BE49-F238E27FC236}">
                  <a16:creationId xmlns:a16="http://schemas.microsoft.com/office/drawing/2014/main" id="{0F3BFC03-3B76-7832-14DD-9D2AB960FF4C}"/>
                </a:ext>
              </a:extLst>
            </p:cNvPr>
            <p:cNvPicPr preferRelativeResize="0"/>
            <p:nvPr/>
          </p:nvPicPr>
          <p:blipFill rotWithShape="1">
            <a:blip r:embed="rId3">
              <a:alphaModFix/>
            </a:blip>
            <a:srcRect/>
            <a:stretch/>
          </p:blipFill>
          <p:spPr>
            <a:xfrm>
              <a:off x="13451354" y="6498053"/>
              <a:ext cx="866804" cy="311994"/>
            </a:xfrm>
            <a:prstGeom prst="rect">
              <a:avLst/>
            </a:prstGeom>
            <a:noFill/>
            <a:ln>
              <a:noFill/>
            </a:ln>
          </p:spPr>
        </p:pic>
        <p:sp>
          <p:nvSpPr>
            <p:cNvPr id="11" name="Google Shape;405;p46">
              <a:extLst>
                <a:ext uri="{FF2B5EF4-FFF2-40B4-BE49-F238E27FC236}">
                  <a16:creationId xmlns:a16="http://schemas.microsoft.com/office/drawing/2014/main" id="{E84131B7-886F-961F-19C3-EDBA177EE483}"/>
                </a:ext>
              </a:extLst>
            </p:cNvPr>
            <p:cNvSpPr/>
            <p:nvPr/>
          </p:nvSpPr>
          <p:spPr>
            <a:xfrm>
              <a:off x="10288608" y="6019050"/>
              <a:ext cx="2781359" cy="1269900"/>
            </a:xfrm>
            <a:prstGeom prst="roundRect">
              <a:avLst>
                <a:gd name="adj" fmla="val 9388"/>
              </a:avLst>
            </a:prstGeom>
            <a:solidFill>
              <a:schemeClr val="accent1">
                <a:lumMod val="40000"/>
                <a:lumOff val="60000"/>
              </a:schemeClr>
            </a:solidFill>
            <a:ln w="76200" cap="flat" cmpd="sng">
              <a:solidFill>
                <a:schemeClr val="accent1">
                  <a:lumMod val="50000"/>
                </a:scheme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2400" b="1" dirty="0">
                  <a:latin typeface="Helvetica Neue"/>
                  <a:sym typeface="Helvetica Neue"/>
                </a:rPr>
                <a:t>GPT</a:t>
              </a:r>
              <a:endParaRPr sz="2400" b="1" i="0" u="none" strike="noStrike" cap="none" dirty="0">
                <a:solidFill>
                  <a:srgbClr val="000000"/>
                </a:solidFill>
                <a:latin typeface="Arial"/>
                <a:ea typeface="Arial"/>
                <a:cs typeface="Arial"/>
                <a:sym typeface="Arial"/>
              </a:endParaRPr>
            </a:p>
          </p:txBody>
        </p:sp>
        <p:sp>
          <p:nvSpPr>
            <p:cNvPr id="12" name="Google Shape;406;p46">
              <a:extLst>
                <a:ext uri="{FF2B5EF4-FFF2-40B4-BE49-F238E27FC236}">
                  <a16:creationId xmlns:a16="http://schemas.microsoft.com/office/drawing/2014/main" id="{833F0752-7499-9FB4-B0DF-17C5EBDC9B52}"/>
                </a:ext>
              </a:extLst>
            </p:cNvPr>
            <p:cNvSpPr/>
            <p:nvPr/>
          </p:nvSpPr>
          <p:spPr>
            <a:xfrm>
              <a:off x="15072148" y="5073684"/>
              <a:ext cx="335416" cy="3160630"/>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6B64"/>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
          <p:nvSpPr>
            <p:cNvPr id="14" name="Google Shape;408;p46">
              <a:extLst>
                <a:ext uri="{FF2B5EF4-FFF2-40B4-BE49-F238E27FC236}">
                  <a16:creationId xmlns:a16="http://schemas.microsoft.com/office/drawing/2014/main" id="{611577DF-FD19-89B3-E19C-078FB02C2267}"/>
                </a:ext>
              </a:extLst>
            </p:cNvPr>
            <p:cNvSpPr txBox="1"/>
            <p:nvPr/>
          </p:nvSpPr>
          <p:spPr>
            <a:xfrm>
              <a:off x="4990768" y="6093000"/>
              <a:ext cx="4113000" cy="1133375"/>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Text input</a:t>
              </a:r>
              <a:endParaRPr sz="2400" b="0" i="0" u="none" strike="noStrike" cap="none" dirty="0">
                <a:solidFill>
                  <a:srgbClr val="004D80"/>
                </a:solidFill>
                <a:latin typeface="Arial"/>
                <a:ea typeface="Arial"/>
                <a:cs typeface="Arial"/>
                <a:sym typeface="Arial"/>
              </a:endParaRPr>
            </a:p>
          </p:txBody>
        </p:sp>
        <p:sp>
          <p:nvSpPr>
            <p:cNvPr id="15" name="Google Shape;409;p46">
              <a:extLst>
                <a:ext uri="{FF2B5EF4-FFF2-40B4-BE49-F238E27FC236}">
                  <a16:creationId xmlns:a16="http://schemas.microsoft.com/office/drawing/2014/main" id="{059EE350-09B2-376A-B968-71660B832A46}"/>
                </a:ext>
              </a:extLst>
            </p:cNvPr>
            <p:cNvSpPr/>
            <p:nvPr/>
          </p:nvSpPr>
          <p:spPr>
            <a:xfrm>
              <a:off x="5546234" y="6174730"/>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4D8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004D80"/>
                </a:solidFill>
                <a:latin typeface="Helvetica Neue"/>
                <a:ea typeface="Helvetica Neue"/>
                <a:cs typeface="Helvetica Neue"/>
                <a:sym typeface="Helvetica Neue"/>
              </a:endParaRPr>
            </a:p>
          </p:txBody>
        </p:sp>
        <p:sp>
          <p:nvSpPr>
            <p:cNvPr id="16" name="Google Shape;410;p46">
              <a:extLst>
                <a:ext uri="{FF2B5EF4-FFF2-40B4-BE49-F238E27FC236}">
                  <a16:creationId xmlns:a16="http://schemas.microsoft.com/office/drawing/2014/main" id="{FBF9A198-E82B-8B62-90B8-180AF3B9CA9C}"/>
                </a:ext>
              </a:extLst>
            </p:cNvPr>
            <p:cNvSpPr/>
            <p:nvPr/>
          </p:nvSpPr>
          <p:spPr>
            <a:xfrm rot="10800000">
              <a:off x="8260471" y="6174719"/>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4D8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004D80"/>
                </a:solidFill>
                <a:latin typeface="Helvetica Neue"/>
                <a:ea typeface="Helvetica Neue"/>
                <a:cs typeface="Helvetica Neue"/>
                <a:sym typeface="Helvetica Neue"/>
              </a:endParaRPr>
            </a:p>
          </p:txBody>
        </p:sp>
      </p:grpSp>
      <p:sp>
        <p:nvSpPr>
          <p:cNvPr id="4" name="Google Shape;406;p46">
            <a:extLst>
              <a:ext uri="{FF2B5EF4-FFF2-40B4-BE49-F238E27FC236}">
                <a16:creationId xmlns:a16="http://schemas.microsoft.com/office/drawing/2014/main" id="{052F5FFF-4A5C-1FBD-FACC-346F84C41796}"/>
              </a:ext>
            </a:extLst>
          </p:cNvPr>
          <p:cNvSpPr/>
          <p:nvPr/>
        </p:nvSpPr>
        <p:spPr>
          <a:xfrm rot="10800000">
            <a:off x="7363019" y="1630682"/>
            <a:ext cx="183384" cy="1728030"/>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6B64"/>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
        <p:nvSpPr>
          <p:cNvPr id="5" name="Google Shape;579;p54">
            <a:extLst>
              <a:ext uri="{FF2B5EF4-FFF2-40B4-BE49-F238E27FC236}">
                <a16:creationId xmlns:a16="http://schemas.microsoft.com/office/drawing/2014/main" id="{FE19B5F1-7CDF-0CDA-FB0A-4266131D8EA4}"/>
              </a:ext>
            </a:extLst>
          </p:cNvPr>
          <p:cNvSpPr txBox="1"/>
          <p:nvPr/>
        </p:nvSpPr>
        <p:spPr>
          <a:xfrm>
            <a:off x="7899963" y="1766420"/>
            <a:ext cx="1182276" cy="31803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2900"/>
              <a:buFont typeface="Helvetica Neue"/>
              <a:buNone/>
            </a:pPr>
            <a:r>
              <a:rPr lang="en-US" b="1" i="0" u="none" strike="noStrike" cap="none" dirty="0">
                <a:solidFill>
                  <a:srgbClr val="EF7001"/>
                </a:solidFill>
                <a:latin typeface="Helvetica Neue"/>
                <a:ea typeface="Helvetica Neue"/>
                <a:cs typeface="Helvetica Neue"/>
                <a:sym typeface="Helvetica Neue"/>
              </a:rPr>
              <a:t>This one!</a:t>
            </a:r>
            <a:endParaRPr b="0" i="0" u="none" strike="noStrike" cap="none" dirty="0">
              <a:solidFill>
                <a:srgbClr val="000000"/>
              </a:solidFill>
              <a:latin typeface="Arial"/>
              <a:ea typeface="Arial"/>
              <a:cs typeface="Arial"/>
              <a:sym typeface="Arial"/>
            </a:endParaRPr>
          </a:p>
        </p:txBody>
      </p:sp>
      <p:cxnSp>
        <p:nvCxnSpPr>
          <p:cNvPr id="6" name="Straight Arrow Connector 5">
            <a:extLst>
              <a:ext uri="{FF2B5EF4-FFF2-40B4-BE49-F238E27FC236}">
                <a16:creationId xmlns:a16="http://schemas.microsoft.com/office/drawing/2014/main" id="{42B68DCB-CD73-A738-5038-7F1F2F5FFD48}"/>
              </a:ext>
            </a:extLst>
          </p:cNvPr>
          <p:cNvCxnSpPr>
            <a:cxnSpLocks/>
            <a:stCxn id="5" idx="1"/>
          </p:cNvCxnSpPr>
          <p:nvPr/>
        </p:nvCxnSpPr>
        <p:spPr>
          <a:xfrm flipH="1" flipV="1">
            <a:off x="7119486" y="1755006"/>
            <a:ext cx="780477" cy="170432"/>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Google Shape;539;p18">
            <a:extLst>
              <a:ext uri="{FF2B5EF4-FFF2-40B4-BE49-F238E27FC236}">
                <a16:creationId xmlns:a16="http://schemas.microsoft.com/office/drawing/2014/main" id="{0A39BC52-9E26-6D3B-1296-109D74592A5C}"/>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How we train LLMs</a:t>
            </a:r>
          </a:p>
        </p:txBody>
      </p:sp>
      <p:sp>
        <p:nvSpPr>
          <p:cNvPr id="2" name="Slide Number Placeholder 1">
            <a:extLst>
              <a:ext uri="{FF2B5EF4-FFF2-40B4-BE49-F238E27FC236}">
                <a16:creationId xmlns:a16="http://schemas.microsoft.com/office/drawing/2014/main" id="{4260C056-233F-F78C-CE80-01F4570F8C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7" name="Picture 6" descr="AI Bridge Banner Image">
            <a:extLst>
              <a:ext uri="{FF2B5EF4-FFF2-40B4-BE49-F238E27FC236}">
                <a16:creationId xmlns:a16="http://schemas.microsoft.com/office/drawing/2014/main" id="{52A6D24E-E273-20A8-5395-DC5ED02503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041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16070C42-97D4-3D6E-8658-BE2E1F1AF62D}"/>
            </a:ext>
          </a:extLst>
        </p:cNvPr>
        <p:cNvGrpSpPr/>
        <p:nvPr/>
      </p:nvGrpSpPr>
      <p:grpSpPr>
        <a:xfrm>
          <a:off x="0" y="0"/>
          <a:ext cx="0" cy="0"/>
          <a:chOff x="0" y="0"/>
          <a:chExt cx="0" cy="0"/>
        </a:xfrm>
      </p:grpSpPr>
      <p:sp>
        <p:nvSpPr>
          <p:cNvPr id="7" name="Google Shape;140;p27">
            <a:extLst>
              <a:ext uri="{FF2B5EF4-FFF2-40B4-BE49-F238E27FC236}">
                <a16:creationId xmlns:a16="http://schemas.microsoft.com/office/drawing/2014/main" id="{960B918B-F041-E470-3532-DC7BFD078F04}"/>
              </a:ext>
            </a:extLst>
          </p:cNvPr>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Now we </a:t>
            </a:r>
            <a:r>
              <a:rPr lang="en" sz="2400" b="1" dirty="0">
                <a:solidFill>
                  <a:schemeClr val="dk1"/>
                </a:solidFill>
                <a:latin typeface="+mj-lt"/>
                <a:ea typeface="Helvetica Neue"/>
                <a:cs typeface="Helvetica Neue"/>
                <a:sym typeface="Helvetica Neue"/>
              </a:rPr>
              <a:t>repeat</a:t>
            </a:r>
            <a:r>
              <a:rPr lang="en" sz="2400" dirty="0">
                <a:solidFill>
                  <a:schemeClr val="dk1"/>
                </a:solidFill>
                <a:latin typeface="+mj-lt"/>
                <a:ea typeface="Helvetica Neue"/>
                <a:cs typeface="Helvetica Neue"/>
                <a:sym typeface="Helvetica Neue"/>
              </a:rPr>
              <a:t> and </a:t>
            </a:r>
            <a:r>
              <a:rPr lang="en" sz="2400" b="1" dirty="0">
                <a:solidFill>
                  <a:schemeClr val="dk1"/>
                </a:solidFill>
                <a:latin typeface="+mj-lt"/>
                <a:ea typeface="Helvetica Neue"/>
                <a:cs typeface="Helvetica Neue"/>
                <a:sym typeface="Helvetica Neue"/>
              </a:rPr>
              <a:t>generate more text</a:t>
            </a:r>
            <a:r>
              <a:rPr lang="en" sz="2400" dirty="0">
                <a:solidFill>
                  <a:schemeClr val="dk1"/>
                </a:solidFill>
                <a:latin typeface="+mj-lt"/>
                <a:ea typeface="Helvetica Neue"/>
                <a:cs typeface="Helvetica Neue"/>
                <a:sym typeface="Helvetica Neue"/>
              </a:rPr>
              <a:t>!</a:t>
            </a:r>
          </a:p>
        </p:txBody>
      </p:sp>
      <p:grpSp>
        <p:nvGrpSpPr>
          <p:cNvPr id="17" name="Group 16">
            <a:extLst>
              <a:ext uri="{FF2B5EF4-FFF2-40B4-BE49-F238E27FC236}">
                <a16:creationId xmlns:a16="http://schemas.microsoft.com/office/drawing/2014/main" id="{D54B202B-F5F6-76DE-23E6-46E7128D2F28}"/>
              </a:ext>
            </a:extLst>
          </p:cNvPr>
          <p:cNvGrpSpPr/>
          <p:nvPr/>
        </p:nvGrpSpPr>
        <p:grpSpPr>
          <a:xfrm>
            <a:off x="1281330" y="2393511"/>
            <a:ext cx="6581339" cy="694300"/>
            <a:chOff x="4990768" y="6019050"/>
            <a:chExt cx="12037514" cy="1269900"/>
          </a:xfrm>
        </p:grpSpPr>
        <p:sp>
          <p:nvSpPr>
            <p:cNvPr id="8" name="Google Shape;402;p46">
              <a:extLst>
                <a:ext uri="{FF2B5EF4-FFF2-40B4-BE49-F238E27FC236}">
                  <a16:creationId xmlns:a16="http://schemas.microsoft.com/office/drawing/2014/main" id="{635636CE-30BC-AD5E-47D4-ED4A2298C874}"/>
                </a:ext>
              </a:extLst>
            </p:cNvPr>
            <p:cNvSpPr txBox="1"/>
            <p:nvPr/>
          </p:nvSpPr>
          <p:spPr>
            <a:xfrm>
              <a:off x="15194544" y="6092987"/>
              <a:ext cx="1731286" cy="1133375"/>
            </a:xfrm>
            <a:prstGeom prst="rect">
              <a:avLst/>
            </a:prstGeom>
            <a:noFill/>
            <a:ln>
              <a:noFill/>
            </a:ln>
          </p:spPr>
          <p:txBody>
            <a:bodyPr spcFirstLastPara="1" wrap="square" lIns="50800" tIns="50800" rIns="50800" bIns="50800" anchor="ctr" anchorCtr="0">
              <a:spAutoFit/>
            </a:bodyPr>
            <a:lstStyle/>
            <a:p>
              <a:pPr marL="0" marR="0" lvl="0" indent="0" algn="l" rtl="0">
                <a:lnSpc>
                  <a:spcPct val="140000"/>
                </a:lnSpc>
                <a:spcBef>
                  <a:spcPts val="0"/>
                </a:spcBef>
                <a:spcAft>
                  <a:spcPts val="0"/>
                </a:spcAft>
                <a:buClr>
                  <a:srgbClr val="006B64"/>
                </a:buClr>
                <a:buSzPts val="4900"/>
                <a:buFont typeface="Helvetica Neue"/>
                <a:buNone/>
              </a:pPr>
              <a:r>
                <a:rPr lang="en-US" sz="2400" b="1" i="0" u="none" strike="noStrike" cap="none" dirty="0">
                  <a:solidFill>
                    <a:srgbClr val="006B64"/>
                  </a:solidFill>
                  <a:latin typeface="Helvetica Neue"/>
                  <a:ea typeface="Arial"/>
                  <a:cs typeface="Arial"/>
                  <a:sym typeface="Helvetica Neue"/>
                </a:rPr>
                <a:t>“are”</a:t>
              </a:r>
              <a:endParaRPr sz="2400" b="0" i="0" u="none" strike="noStrike" cap="none" dirty="0">
                <a:solidFill>
                  <a:srgbClr val="000000"/>
                </a:solidFill>
                <a:latin typeface="Arial"/>
                <a:ea typeface="Arial"/>
                <a:cs typeface="Arial"/>
                <a:sym typeface="Arial"/>
              </a:endParaRPr>
            </a:p>
          </p:txBody>
        </p:sp>
        <p:pic>
          <p:nvPicPr>
            <p:cNvPr id="9" name="Google Shape;403;p46" descr="Line Line">
              <a:extLst>
                <a:ext uri="{FF2B5EF4-FFF2-40B4-BE49-F238E27FC236}">
                  <a16:creationId xmlns:a16="http://schemas.microsoft.com/office/drawing/2014/main" id="{243DAA78-2C52-A3F7-D7FB-CDCC356BFD89}"/>
                </a:ext>
              </a:extLst>
            </p:cNvPr>
            <p:cNvPicPr preferRelativeResize="0"/>
            <p:nvPr/>
          </p:nvPicPr>
          <p:blipFill rotWithShape="1">
            <a:blip r:embed="rId3">
              <a:alphaModFix/>
            </a:blip>
            <a:srcRect/>
            <a:stretch/>
          </p:blipFill>
          <p:spPr>
            <a:xfrm>
              <a:off x="9040418" y="6498053"/>
              <a:ext cx="866803" cy="311994"/>
            </a:xfrm>
            <a:prstGeom prst="rect">
              <a:avLst/>
            </a:prstGeom>
            <a:noFill/>
            <a:ln>
              <a:noFill/>
            </a:ln>
          </p:spPr>
        </p:pic>
        <p:pic>
          <p:nvPicPr>
            <p:cNvPr id="10" name="Google Shape;404;p46" descr="Line Line">
              <a:extLst>
                <a:ext uri="{FF2B5EF4-FFF2-40B4-BE49-F238E27FC236}">
                  <a16:creationId xmlns:a16="http://schemas.microsoft.com/office/drawing/2014/main" id="{3D1E03A1-7BB1-64ED-691F-E5715797E6C0}"/>
                </a:ext>
              </a:extLst>
            </p:cNvPr>
            <p:cNvPicPr preferRelativeResize="0"/>
            <p:nvPr/>
          </p:nvPicPr>
          <p:blipFill rotWithShape="1">
            <a:blip r:embed="rId3">
              <a:alphaModFix/>
            </a:blip>
            <a:srcRect/>
            <a:stretch/>
          </p:blipFill>
          <p:spPr>
            <a:xfrm>
              <a:off x="13451354" y="6498053"/>
              <a:ext cx="866804" cy="311994"/>
            </a:xfrm>
            <a:prstGeom prst="rect">
              <a:avLst/>
            </a:prstGeom>
            <a:noFill/>
            <a:ln>
              <a:noFill/>
            </a:ln>
          </p:spPr>
        </p:pic>
        <p:sp>
          <p:nvSpPr>
            <p:cNvPr id="11" name="Google Shape;405;p46">
              <a:extLst>
                <a:ext uri="{FF2B5EF4-FFF2-40B4-BE49-F238E27FC236}">
                  <a16:creationId xmlns:a16="http://schemas.microsoft.com/office/drawing/2014/main" id="{242B7617-47C9-2034-3BA9-EF486DCF8911}"/>
                </a:ext>
              </a:extLst>
            </p:cNvPr>
            <p:cNvSpPr/>
            <p:nvPr/>
          </p:nvSpPr>
          <p:spPr>
            <a:xfrm>
              <a:off x="10288608" y="6019050"/>
              <a:ext cx="2781359" cy="1269900"/>
            </a:xfrm>
            <a:prstGeom prst="roundRect">
              <a:avLst>
                <a:gd name="adj" fmla="val 9388"/>
              </a:avLst>
            </a:prstGeom>
            <a:solidFill>
              <a:schemeClr val="accent1">
                <a:lumMod val="40000"/>
                <a:lumOff val="60000"/>
              </a:schemeClr>
            </a:solidFill>
            <a:ln w="76200" cap="flat" cmpd="sng">
              <a:solidFill>
                <a:schemeClr val="accent1">
                  <a:lumMod val="50000"/>
                </a:scheme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2400" b="1" dirty="0">
                  <a:latin typeface="Helvetica Neue"/>
                  <a:sym typeface="Helvetica Neue"/>
                </a:rPr>
                <a:t>GPT</a:t>
              </a:r>
              <a:endParaRPr sz="2400" b="1" i="0" u="none" strike="noStrike" cap="none" dirty="0">
                <a:solidFill>
                  <a:srgbClr val="000000"/>
                </a:solidFill>
                <a:latin typeface="Arial"/>
                <a:ea typeface="Arial"/>
                <a:cs typeface="Arial"/>
                <a:sym typeface="Arial"/>
              </a:endParaRPr>
            </a:p>
          </p:txBody>
        </p:sp>
        <p:sp>
          <p:nvSpPr>
            <p:cNvPr id="12" name="Google Shape;406;p46">
              <a:extLst>
                <a:ext uri="{FF2B5EF4-FFF2-40B4-BE49-F238E27FC236}">
                  <a16:creationId xmlns:a16="http://schemas.microsoft.com/office/drawing/2014/main" id="{84D2B314-47C4-9938-8D00-18C24C601326}"/>
                </a:ext>
              </a:extLst>
            </p:cNvPr>
            <p:cNvSpPr/>
            <p:nvPr/>
          </p:nvSpPr>
          <p:spPr>
            <a:xfrm>
              <a:off x="15023570" y="6174717"/>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6B64"/>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
          <p:nvSpPr>
            <p:cNvPr id="13" name="Google Shape;407;p46">
              <a:extLst>
                <a:ext uri="{FF2B5EF4-FFF2-40B4-BE49-F238E27FC236}">
                  <a16:creationId xmlns:a16="http://schemas.microsoft.com/office/drawing/2014/main" id="{39FD2FFA-38AF-E661-4355-6BF467B628B1}"/>
                </a:ext>
              </a:extLst>
            </p:cNvPr>
            <p:cNvSpPr/>
            <p:nvPr/>
          </p:nvSpPr>
          <p:spPr>
            <a:xfrm rot="10800000">
              <a:off x="16714434" y="6174716"/>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6B64"/>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
          <p:nvSpPr>
            <p:cNvPr id="14" name="Google Shape;408;p46">
              <a:extLst>
                <a:ext uri="{FF2B5EF4-FFF2-40B4-BE49-F238E27FC236}">
                  <a16:creationId xmlns:a16="http://schemas.microsoft.com/office/drawing/2014/main" id="{B099BF8D-264D-6AEC-1FE6-E43D65EE3821}"/>
                </a:ext>
              </a:extLst>
            </p:cNvPr>
            <p:cNvSpPr txBox="1"/>
            <p:nvPr/>
          </p:nvSpPr>
          <p:spPr>
            <a:xfrm>
              <a:off x="4990768" y="6093000"/>
              <a:ext cx="4113000" cy="1133375"/>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“Hi, how”</a:t>
              </a:r>
              <a:endParaRPr sz="2400" b="0" i="0" u="none" strike="noStrike" cap="none" dirty="0">
                <a:solidFill>
                  <a:srgbClr val="004D80"/>
                </a:solidFill>
                <a:latin typeface="Arial"/>
                <a:ea typeface="Arial"/>
                <a:cs typeface="Arial"/>
                <a:sym typeface="Arial"/>
              </a:endParaRPr>
            </a:p>
          </p:txBody>
        </p:sp>
        <p:sp>
          <p:nvSpPr>
            <p:cNvPr id="15" name="Google Shape;409;p46">
              <a:extLst>
                <a:ext uri="{FF2B5EF4-FFF2-40B4-BE49-F238E27FC236}">
                  <a16:creationId xmlns:a16="http://schemas.microsoft.com/office/drawing/2014/main" id="{2638638E-D9A9-A7B7-87A8-854276DD97C9}"/>
                </a:ext>
              </a:extLst>
            </p:cNvPr>
            <p:cNvSpPr/>
            <p:nvPr/>
          </p:nvSpPr>
          <p:spPr>
            <a:xfrm>
              <a:off x="5546234" y="6174730"/>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4D8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004D80"/>
                </a:solidFill>
                <a:latin typeface="Helvetica Neue"/>
                <a:ea typeface="Helvetica Neue"/>
                <a:cs typeface="Helvetica Neue"/>
                <a:sym typeface="Helvetica Neue"/>
              </a:endParaRPr>
            </a:p>
          </p:txBody>
        </p:sp>
        <p:sp>
          <p:nvSpPr>
            <p:cNvPr id="16" name="Google Shape;410;p46">
              <a:extLst>
                <a:ext uri="{FF2B5EF4-FFF2-40B4-BE49-F238E27FC236}">
                  <a16:creationId xmlns:a16="http://schemas.microsoft.com/office/drawing/2014/main" id="{65F9672E-A6B4-428F-BCED-0D030DE03CA1}"/>
                </a:ext>
              </a:extLst>
            </p:cNvPr>
            <p:cNvSpPr/>
            <p:nvPr/>
          </p:nvSpPr>
          <p:spPr>
            <a:xfrm rot="10800000">
              <a:off x="8260471" y="6174719"/>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4D8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004D80"/>
                </a:solidFill>
                <a:latin typeface="Helvetica Neue"/>
                <a:ea typeface="Helvetica Neue"/>
                <a:cs typeface="Helvetica Neue"/>
                <a:sym typeface="Helvetica Neue"/>
              </a:endParaRPr>
            </a:p>
          </p:txBody>
        </p:sp>
      </p:grpSp>
      <p:sp>
        <p:nvSpPr>
          <p:cNvPr id="3" name="Google Shape;539;p18">
            <a:extLst>
              <a:ext uri="{FF2B5EF4-FFF2-40B4-BE49-F238E27FC236}">
                <a16:creationId xmlns:a16="http://schemas.microsoft.com/office/drawing/2014/main" id="{75D4C757-284E-FF45-B325-0977B1B2D5BC}"/>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How we train LLMs</a:t>
            </a:r>
          </a:p>
        </p:txBody>
      </p:sp>
      <p:sp>
        <p:nvSpPr>
          <p:cNvPr id="2" name="Slide Number Placeholder 1">
            <a:extLst>
              <a:ext uri="{FF2B5EF4-FFF2-40B4-BE49-F238E27FC236}">
                <a16:creationId xmlns:a16="http://schemas.microsoft.com/office/drawing/2014/main" id="{59D0FF7E-E06A-48D4-5CAA-4A14931E0D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4" name="Picture 3" descr="AI Bridge Banner Image">
            <a:extLst>
              <a:ext uri="{FF2B5EF4-FFF2-40B4-BE49-F238E27FC236}">
                <a16:creationId xmlns:a16="http://schemas.microsoft.com/office/drawing/2014/main" id="{9B0E8111-DC63-BD3F-E0A8-D3C8E41FC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09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6790F5C1-791D-0B03-8C07-5396353CACED}"/>
            </a:ext>
          </a:extLst>
        </p:cNvPr>
        <p:cNvGrpSpPr/>
        <p:nvPr/>
      </p:nvGrpSpPr>
      <p:grpSpPr>
        <a:xfrm>
          <a:off x="0" y="0"/>
          <a:ext cx="0" cy="0"/>
          <a:chOff x="0" y="0"/>
          <a:chExt cx="0" cy="0"/>
        </a:xfrm>
      </p:grpSpPr>
      <p:sp>
        <p:nvSpPr>
          <p:cNvPr id="7" name="Google Shape;140;p27">
            <a:extLst>
              <a:ext uri="{FF2B5EF4-FFF2-40B4-BE49-F238E27FC236}">
                <a16:creationId xmlns:a16="http://schemas.microsoft.com/office/drawing/2014/main" id="{85BD0DF4-2571-D544-F44F-6632E9C22A6B}"/>
              </a:ext>
            </a:extLst>
          </p:cNvPr>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Now we </a:t>
            </a:r>
            <a:r>
              <a:rPr lang="en" sz="2400" b="1" dirty="0">
                <a:solidFill>
                  <a:schemeClr val="dk1"/>
                </a:solidFill>
                <a:latin typeface="+mj-lt"/>
                <a:ea typeface="Helvetica Neue"/>
                <a:cs typeface="Helvetica Neue"/>
                <a:sym typeface="Helvetica Neue"/>
              </a:rPr>
              <a:t>repeat</a:t>
            </a:r>
            <a:r>
              <a:rPr lang="en" sz="2400" dirty="0">
                <a:solidFill>
                  <a:schemeClr val="dk1"/>
                </a:solidFill>
                <a:latin typeface="+mj-lt"/>
                <a:ea typeface="Helvetica Neue"/>
                <a:cs typeface="Helvetica Neue"/>
                <a:sym typeface="Helvetica Neue"/>
              </a:rPr>
              <a:t> and </a:t>
            </a:r>
            <a:r>
              <a:rPr lang="en" sz="2400" b="1" dirty="0">
                <a:solidFill>
                  <a:schemeClr val="dk1"/>
                </a:solidFill>
                <a:latin typeface="+mj-lt"/>
                <a:ea typeface="Helvetica Neue"/>
                <a:cs typeface="Helvetica Neue"/>
                <a:sym typeface="Helvetica Neue"/>
              </a:rPr>
              <a:t>generate more text</a:t>
            </a:r>
            <a:r>
              <a:rPr lang="en" sz="2400" dirty="0">
                <a:solidFill>
                  <a:schemeClr val="dk1"/>
                </a:solidFill>
                <a:latin typeface="+mj-lt"/>
                <a:ea typeface="Helvetica Neue"/>
                <a:cs typeface="Helvetica Neue"/>
                <a:sym typeface="Helvetica Neue"/>
              </a:rPr>
              <a:t>!</a:t>
            </a:r>
          </a:p>
        </p:txBody>
      </p:sp>
      <p:grpSp>
        <p:nvGrpSpPr>
          <p:cNvPr id="17" name="Group 16">
            <a:extLst>
              <a:ext uri="{FF2B5EF4-FFF2-40B4-BE49-F238E27FC236}">
                <a16:creationId xmlns:a16="http://schemas.microsoft.com/office/drawing/2014/main" id="{E042E450-822B-7E16-C71A-8C441418D464}"/>
              </a:ext>
            </a:extLst>
          </p:cNvPr>
          <p:cNvGrpSpPr/>
          <p:nvPr/>
        </p:nvGrpSpPr>
        <p:grpSpPr>
          <a:xfrm>
            <a:off x="1170055" y="2390303"/>
            <a:ext cx="6803890" cy="694300"/>
            <a:chOff x="4685617" y="6019050"/>
            <a:chExt cx="12444568" cy="1269900"/>
          </a:xfrm>
        </p:grpSpPr>
        <p:sp>
          <p:nvSpPr>
            <p:cNvPr id="8" name="Google Shape;402;p46">
              <a:extLst>
                <a:ext uri="{FF2B5EF4-FFF2-40B4-BE49-F238E27FC236}">
                  <a16:creationId xmlns:a16="http://schemas.microsoft.com/office/drawing/2014/main" id="{35B823F7-BA49-0AC5-45CC-8E43DDF23D13}"/>
                </a:ext>
              </a:extLst>
            </p:cNvPr>
            <p:cNvSpPr txBox="1"/>
            <p:nvPr/>
          </p:nvSpPr>
          <p:spPr>
            <a:xfrm>
              <a:off x="15194544" y="6092987"/>
              <a:ext cx="1935641" cy="1133375"/>
            </a:xfrm>
            <a:prstGeom prst="rect">
              <a:avLst/>
            </a:prstGeom>
            <a:noFill/>
            <a:ln>
              <a:noFill/>
            </a:ln>
          </p:spPr>
          <p:txBody>
            <a:bodyPr spcFirstLastPara="1" wrap="square" lIns="50800" tIns="50800" rIns="50800" bIns="50800" anchor="ctr" anchorCtr="0">
              <a:spAutoFit/>
            </a:bodyPr>
            <a:lstStyle/>
            <a:p>
              <a:pPr marL="0" marR="0" lvl="0" indent="0" algn="l" rtl="0">
                <a:lnSpc>
                  <a:spcPct val="140000"/>
                </a:lnSpc>
                <a:spcBef>
                  <a:spcPts val="0"/>
                </a:spcBef>
                <a:spcAft>
                  <a:spcPts val="0"/>
                </a:spcAft>
                <a:buClr>
                  <a:srgbClr val="006B64"/>
                </a:buClr>
                <a:buSzPts val="4900"/>
                <a:buFont typeface="Helvetica Neue"/>
                <a:buNone/>
              </a:pPr>
              <a:r>
                <a:rPr lang="en-US" sz="2400" b="1" i="0" u="none" strike="noStrike" cap="none" dirty="0">
                  <a:solidFill>
                    <a:srgbClr val="006B64"/>
                  </a:solidFill>
                  <a:latin typeface="Helvetica Neue"/>
                  <a:ea typeface="Arial"/>
                  <a:cs typeface="Arial"/>
                  <a:sym typeface="Helvetica Neue"/>
                </a:rPr>
                <a:t>“you”</a:t>
              </a:r>
              <a:endParaRPr sz="2400" b="0" i="0" u="none" strike="noStrike" cap="none" dirty="0">
                <a:solidFill>
                  <a:srgbClr val="000000"/>
                </a:solidFill>
                <a:latin typeface="Arial"/>
                <a:ea typeface="Arial"/>
                <a:cs typeface="Arial"/>
                <a:sym typeface="Arial"/>
              </a:endParaRPr>
            </a:p>
          </p:txBody>
        </p:sp>
        <p:pic>
          <p:nvPicPr>
            <p:cNvPr id="9" name="Google Shape;403;p46" descr="Line Line">
              <a:extLst>
                <a:ext uri="{FF2B5EF4-FFF2-40B4-BE49-F238E27FC236}">
                  <a16:creationId xmlns:a16="http://schemas.microsoft.com/office/drawing/2014/main" id="{581CC3B2-D5B3-9274-109E-CCB113B7C9BE}"/>
                </a:ext>
              </a:extLst>
            </p:cNvPr>
            <p:cNvPicPr preferRelativeResize="0"/>
            <p:nvPr/>
          </p:nvPicPr>
          <p:blipFill rotWithShape="1">
            <a:blip r:embed="rId3">
              <a:alphaModFix/>
            </a:blip>
            <a:srcRect/>
            <a:stretch/>
          </p:blipFill>
          <p:spPr>
            <a:xfrm>
              <a:off x="9040418" y="6498053"/>
              <a:ext cx="866803" cy="311994"/>
            </a:xfrm>
            <a:prstGeom prst="rect">
              <a:avLst/>
            </a:prstGeom>
            <a:noFill/>
            <a:ln>
              <a:noFill/>
            </a:ln>
          </p:spPr>
        </p:pic>
        <p:pic>
          <p:nvPicPr>
            <p:cNvPr id="10" name="Google Shape;404;p46" descr="Line Line">
              <a:extLst>
                <a:ext uri="{FF2B5EF4-FFF2-40B4-BE49-F238E27FC236}">
                  <a16:creationId xmlns:a16="http://schemas.microsoft.com/office/drawing/2014/main" id="{A184F933-0531-70CE-046C-2A7C995BA9B6}"/>
                </a:ext>
              </a:extLst>
            </p:cNvPr>
            <p:cNvPicPr preferRelativeResize="0"/>
            <p:nvPr/>
          </p:nvPicPr>
          <p:blipFill rotWithShape="1">
            <a:blip r:embed="rId3">
              <a:alphaModFix/>
            </a:blip>
            <a:srcRect/>
            <a:stretch/>
          </p:blipFill>
          <p:spPr>
            <a:xfrm>
              <a:off x="13451354" y="6498053"/>
              <a:ext cx="866804" cy="311994"/>
            </a:xfrm>
            <a:prstGeom prst="rect">
              <a:avLst/>
            </a:prstGeom>
            <a:noFill/>
            <a:ln>
              <a:noFill/>
            </a:ln>
          </p:spPr>
        </p:pic>
        <p:sp>
          <p:nvSpPr>
            <p:cNvPr id="11" name="Google Shape;405;p46">
              <a:extLst>
                <a:ext uri="{FF2B5EF4-FFF2-40B4-BE49-F238E27FC236}">
                  <a16:creationId xmlns:a16="http://schemas.microsoft.com/office/drawing/2014/main" id="{82C07579-FD5E-9733-90BE-E9719A727813}"/>
                </a:ext>
              </a:extLst>
            </p:cNvPr>
            <p:cNvSpPr/>
            <p:nvPr/>
          </p:nvSpPr>
          <p:spPr>
            <a:xfrm>
              <a:off x="10288608" y="6019050"/>
              <a:ext cx="2781359" cy="1269900"/>
            </a:xfrm>
            <a:prstGeom prst="roundRect">
              <a:avLst>
                <a:gd name="adj" fmla="val 9388"/>
              </a:avLst>
            </a:prstGeom>
            <a:solidFill>
              <a:schemeClr val="accent1">
                <a:lumMod val="40000"/>
                <a:lumOff val="60000"/>
              </a:schemeClr>
            </a:solidFill>
            <a:ln w="76200" cap="flat" cmpd="sng">
              <a:solidFill>
                <a:schemeClr val="accent1">
                  <a:lumMod val="50000"/>
                </a:scheme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2400" b="1" dirty="0">
                  <a:latin typeface="Helvetica Neue"/>
                  <a:sym typeface="Helvetica Neue"/>
                </a:rPr>
                <a:t>GPT</a:t>
              </a:r>
              <a:endParaRPr sz="2400" b="1" i="0" u="none" strike="noStrike" cap="none" dirty="0">
                <a:solidFill>
                  <a:srgbClr val="000000"/>
                </a:solidFill>
                <a:latin typeface="Arial"/>
                <a:ea typeface="Arial"/>
                <a:cs typeface="Arial"/>
                <a:sym typeface="Arial"/>
              </a:endParaRPr>
            </a:p>
          </p:txBody>
        </p:sp>
        <p:sp>
          <p:nvSpPr>
            <p:cNvPr id="12" name="Google Shape;406;p46">
              <a:extLst>
                <a:ext uri="{FF2B5EF4-FFF2-40B4-BE49-F238E27FC236}">
                  <a16:creationId xmlns:a16="http://schemas.microsoft.com/office/drawing/2014/main" id="{BAA057FF-1B1B-B26B-33BF-F1742B6E1AF3}"/>
                </a:ext>
              </a:extLst>
            </p:cNvPr>
            <p:cNvSpPr/>
            <p:nvPr/>
          </p:nvSpPr>
          <p:spPr>
            <a:xfrm>
              <a:off x="15023570" y="6174717"/>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6B64"/>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
          <p:nvSpPr>
            <p:cNvPr id="13" name="Google Shape;407;p46">
              <a:extLst>
                <a:ext uri="{FF2B5EF4-FFF2-40B4-BE49-F238E27FC236}">
                  <a16:creationId xmlns:a16="http://schemas.microsoft.com/office/drawing/2014/main" id="{F878C9A3-E303-5D82-F183-B89CE1F76B78}"/>
                </a:ext>
              </a:extLst>
            </p:cNvPr>
            <p:cNvSpPr/>
            <p:nvPr/>
          </p:nvSpPr>
          <p:spPr>
            <a:xfrm rot="10800000">
              <a:off x="16714434" y="6174716"/>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6B64"/>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
          <p:nvSpPr>
            <p:cNvPr id="14" name="Google Shape;408;p46">
              <a:extLst>
                <a:ext uri="{FF2B5EF4-FFF2-40B4-BE49-F238E27FC236}">
                  <a16:creationId xmlns:a16="http://schemas.microsoft.com/office/drawing/2014/main" id="{87EA7BE0-1365-6281-C120-5F69011EF225}"/>
                </a:ext>
              </a:extLst>
            </p:cNvPr>
            <p:cNvSpPr txBox="1"/>
            <p:nvPr/>
          </p:nvSpPr>
          <p:spPr>
            <a:xfrm>
              <a:off x="4685617" y="6093000"/>
              <a:ext cx="4113000" cy="1133375"/>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“Hi, how are”</a:t>
              </a:r>
              <a:endParaRPr sz="2400" b="0" i="0" u="none" strike="noStrike" cap="none" dirty="0">
                <a:solidFill>
                  <a:srgbClr val="004D80"/>
                </a:solidFill>
                <a:latin typeface="Arial"/>
                <a:ea typeface="Arial"/>
                <a:cs typeface="Arial"/>
                <a:sym typeface="Arial"/>
              </a:endParaRPr>
            </a:p>
          </p:txBody>
        </p:sp>
        <p:sp>
          <p:nvSpPr>
            <p:cNvPr id="15" name="Google Shape;409;p46">
              <a:extLst>
                <a:ext uri="{FF2B5EF4-FFF2-40B4-BE49-F238E27FC236}">
                  <a16:creationId xmlns:a16="http://schemas.microsoft.com/office/drawing/2014/main" id="{C4A3EF1F-C92F-5C73-28B9-092FA0B00D7E}"/>
                </a:ext>
              </a:extLst>
            </p:cNvPr>
            <p:cNvSpPr/>
            <p:nvPr/>
          </p:nvSpPr>
          <p:spPr>
            <a:xfrm>
              <a:off x="4824432" y="6174730"/>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4D8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004D80"/>
                </a:solidFill>
                <a:latin typeface="Helvetica Neue"/>
                <a:ea typeface="Helvetica Neue"/>
                <a:cs typeface="Helvetica Neue"/>
                <a:sym typeface="Helvetica Neue"/>
              </a:endParaRPr>
            </a:p>
          </p:txBody>
        </p:sp>
        <p:sp>
          <p:nvSpPr>
            <p:cNvPr id="16" name="Google Shape;410;p46">
              <a:extLst>
                <a:ext uri="{FF2B5EF4-FFF2-40B4-BE49-F238E27FC236}">
                  <a16:creationId xmlns:a16="http://schemas.microsoft.com/office/drawing/2014/main" id="{309427D7-C09C-CC5C-ED09-5F8A763C1222}"/>
                </a:ext>
              </a:extLst>
            </p:cNvPr>
            <p:cNvSpPr/>
            <p:nvPr/>
          </p:nvSpPr>
          <p:spPr>
            <a:xfrm rot="10800000">
              <a:off x="8319151" y="6174719"/>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4D8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004D80"/>
                </a:solidFill>
                <a:latin typeface="Helvetica Neue"/>
                <a:ea typeface="Helvetica Neue"/>
                <a:cs typeface="Helvetica Neue"/>
                <a:sym typeface="Helvetica Neue"/>
              </a:endParaRPr>
            </a:p>
          </p:txBody>
        </p:sp>
      </p:grpSp>
      <p:sp>
        <p:nvSpPr>
          <p:cNvPr id="3" name="Google Shape;539;p18">
            <a:extLst>
              <a:ext uri="{FF2B5EF4-FFF2-40B4-BE49-F238E27FC236}">
                <a16:creationId xmlns:a16="http://schemas.microsoft.com/office/drawing/2014/main" id="{ABD1221B-D3B1-1C57-ACDA-A1B36140DC48}"/>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How we train LLMs</a:t>
            </a:r>
          </a:p>
        </p:txBody>
      </p:sp>
      <p:sp>
        <p:nvSpPr>
          <p:cNvPr id="2" name="Slide Number Placeholder 1">
            <a:extLst>
              <a:ext uri="{FF2B5EF4-FFF2-40B4-BE49-F238E27FC236}">
                <a16:creationId xmlns:a16="http://schemas.microsoft.com/office/drawing/2014/main" id="{B59701BB-BD05-0B9A-D25A-6D920F2B6A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4" name="Picture 3" descr="AI Bridge Banner Image">
            <a:extLst>
              <a:ext uri="{FF2B5EF4-FFF2-40B4-BE49-F238E27FC236}">
                <a16:creationId xmlns:a16="http://schemas.microsoft.com/office/drawing/2014/main" id="{9CCBFB2E-E8AB-FFC3-18FE-605F044CA2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990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E70B1435-4EE1-6294-BD71-571F5D09D7CA}"/>
            </a:ext>
          </a:extLst>
        </p:cNvPr>
        <p:cNvGrpSpPr/>
        <p:nvPr/>
      </p:nvGrpSpPr>
      <p:grpSpPr>
        <a:xfrm>
          <a:off x="0" y="0"/>
          <a:ext cx="0" cy="0"/>
          <a:chOff x="0" y="0"/>
          <a:chExt cx="0" cy="0"/>
        </a:xfrm>
      </p:grpSpPr>
      <p:sp>
        <p:nvSpPr>
          <p:cNvPr id="7" name="Google Shape;140;p27">
            <a:extLst>
              <a:ext uri="{FF2B5EF4-FFF2-40B4-BE49-F238E27FC236}">
                <a16:creationId xmlns:a16="http://schemas.microsoft.com/office/drawing/2014/main" id="{76A41756-1897-1C49-4243-1D19810E7469}"/>
              </a:ext>
            </a:extLst>
          </p:cNvPr>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Now we </a:t>
            </a:r>
            <a:r>
              <a:rPr lang="en" sz="2400" b="1" dirty="0">
                <a:solidFill>
                  <a:schemeClr val="dk1"/>
                </a:solidFill>
                <a:latin typeface="+mj-lt"/>
                <a:ea typeface="Helvetica Neue"/>
                <a:cs typeface="Helvetica Neue"/>
                <a:sym typeface="Helvetica Neue"/>
              </a:rPr>
              <a:t>repeat</a:t>
            </a:r>
            <a:r>
              <a:rPr lang="en" sz="2400" dirty="0">
                <a:solidFill>
                  <a:schemeClr val="dk1"/>
                </a:solidFill>
                <a:latin typeface="+mj-lt"/>
                <a:ea typeface="Helvetica Neue"/>
                <a:cs typeface="Helvetica Neue"/>
                <a:sym typeface="Helvetica Neue"/>
              </a:rPr>
              <a:t> and </a:t>
            </a:r>
            <a:r>
              <a:rPr lang="en" sz="2400" b="1" dirty="0">
                <a:solidFill>
                  <a:schemeClr val="dk1"/>
                </a:solidFill>
                <a:latin typeface="+mj-lt"/>
                <a:ea typeface="Helvetica Neue"/>
                <a:cs typeface="Helvetica Neue"/>
                <a:sym typeface="Helvetica Neue"/>
              </a:rPr>
              <a:t>generate more text</a:t>
            </a:r>
            <a:r>
              <a:rPr lang="en" sz="2400" dirty="0">
                <a:solidFill>
                  <a:schemeClr val="dk1"/>
                </a:solidFill>
                <a:latin typeface="+mj-lt"/>
                <a:ea typeface="Helvetica Neue"/>
                <a:cs typeface="Helvetica Neue"/>
                <a:sym typeface="Helvetica Neue"/>
              </a:rPr>
              <a:t>!</a:t>
            </a:r>
          </a:p>
        </p:txBody>
      </p:sp>
      <p:grpSp>
        <p:nvGrpSpPr>
          <p:cNvPr id="17" name="Group 16">
            <a:extLst>
              <a:ext uri="{FF2B5EF4-FFF2-40B4-BE49-F238E27FC236}">
                <a16:creationId xmlns:a16="http://schemas.microsoft.com/office/drawing/2014/main" id="{08792988-8407-990A-56BF-0C97C72E497F}"/>
              </a:ext>
            </a:extLst>
          </p:cNvPr>
          <p:cNvGrpSpPr/>
          <p:nvPr/>
        </p:nvGrpSpPr>
        <p:grpSpPr>
          <a:xfrm>
            <a:off x="529389" y="2390303"/>
            <a:ext cx="7867048" cy="694300"/>
            <a:chOff x="3513815" y="6019050"/>
            <a:chExt cx="14389122" cy="1269900"/>
          </a:xfrm>
        </p:grpSpPr>
        <p:sp>
          <p:nvSpPr>
            <p:cNvPr id="8" name="Google Shape;402;p46">
              <a:extLst>
                <a:ext uri="{FF2B5EF4-FFF2-40B4-BE49-F238E27FC236}">
                  <a16:creationId xmlns:a16="http://schemas.microsoft.com/office/drawing/2014/main" id="{B70770FF-5913-1C2F-E130-DF7386009A4D}"/>
                </a:ext>
              </a:extLst>
            </p:cNvPr>
            <p:cNvSpPr txBox="1"/>
            <p:nvPr/>
          </p:nvSpPr>
          <p:spPr>
            <a:xfrm>
              <a:off x="15194541" y="6092987"/>
              <a:ext cx="2708396" cy="1133375"/>
            </a:xfrm>
            <a:prstGeom prst="rect">
              <a:avLst/>
            </a:prstGeom>
            <a:noFill/>
            <a:ln>
              <a:noFill/>
            </a:ln>
          </p:spPr>
          <p:txBody>
            <a:bodyPr spcFirstLastPara="1" wrap="square" lIns="50800" tIns="50800" rIns="50800" bIns="50800" anchor="ctr" anchorCtr="0">
              <a:spAutoFit/>
            </a:bodyPr>
            <a:lstStyle/>
            <a:p>
              <a:pPr marL="0" marR="0" lvl="0" indent="0" algn="l" rtl="0">
                <a:lnSpc>
                  <a:spcPct val="140000"/>
                </a:lnSpc>
                <a:spcBef>
                  <a:spcPts val="0"/>
                </a:spcBef>
                <a:spcAft>
                  <a:spcPts val="0"/>
                </a:spcAft>
                <a:buClr>
                  <a:srgbClr val="006B64"/>
                </a:buClr>
                <a:buSzPts val="4900"/>
                <a:buFont typeface="Helvetica Neue"/>
                <a:buNone/>
              </a:pPr>
              <a:r>
                <a:rPr lang="en-US" sz="2400" b="1" i="0" u="none" strike="noStrike" cap="none" dirty="0">
                  <a:solidFill>
                    <a:srgbClr val="006B64"/>
                  </a:solidFill>
                  <a:latin typeface="Helvetica Neue"/>
                  <a:ea typeface="Arial"/>
                  <a:cs typeface="Arial"/>
                  <a:sym typeface="Helvetica Neue"/>
                </a:rPr>
                <a:t>“today?”</a:t>
              </a:r>
              <a:endParaRPr sz="2400" b="0" i="0" u="none" strike="noStrike" cap="none" dirty="0">
                <a:solidFill>
                  <a:srgbClr val="000000"/>
                </a:solidFill>
                <a:latin typeface="Arial"/>
                <a:ea typeface="Arial"/>
                <a:cs typeface="Arial"/>
                <a:sym typeface="Arial"/>
              </a:endParaRPr>
            </a:p>
          </p:txBody>
        </p:sp>
        <p:pic>
          <p:nvPicPr>
            <p:cNvPr id="9" name="Google Shape;403;p46" descr="Line Line">
              <a:extLst>
                <a:ext uri="{FF2B5EF4-FFF2-40B4-BE49-F238E27FC236}">
                  <a16:creationId xmlns:a16="http://schemas.microsoft.com/office/drawing/2014/main" id="{7D51838A-F5C2-154B-D09C-98AFD872E8EC}"/>
                </a:ext>
              </a:extLst>
            </p:cNvPr>
            <p:cNvPicPr preferRelativeResize="0"/>
            <p:nvPr/>
          </p:nvPicPr>
          <p:blipFill rotWithShape="1">
            <a:blip r:embed="rId3">
              <a:alphaModFix/>
            </a:blip>
            <a:srcRect/>
            <a:stretch/>
          </p:blipFill>
          <p:spPr>
            <a:xfrm>
              <a:off x="9040418" y="6498053"/>
              <a:ext cx="866803" cy="311994"/>
            </a:xfrm>
            <a:prstGeom prst="rect">
              <a:avLst/>
            </a:prstGeom>
            <a:noFill/>
            <a:ln>
              <a:noFill/>
            </a:ln>
          </p:spPr>
        </p:pic>
        <p:pic>
          <p:nvPicPr>
            <p:cNvPr id="10" name="Google Shape;404;p46" descr="Line Line">
              <a:extLst>
                <a:ext uri="{FF2B5EF4-FFF2-40B4-BE49-F238E27FC236}">
                  <a16:creationId xmlns:a16="http://schemas.microsoft.com/office/drawing/2014/main" id="{C6C54976-452D-1F05-801F-A7AE34F75879}"/>
                </a:ext>
              </a:extLst>
            </p:cNvPr>
            <p:cNvPicPr preferRelativeResize="0"/>
            <p:nvPr/>
          </p:nvPicPr>
          <p:blipFill rotWithShape="1">
            <a:blip r:embed="rId3">
              <a:alphaModFix/>
            </a:blip>
            <a:srcRect/>
            <a:stretch/>
          </p:blipFill>
          <p:spPr>
            <a:xfrm>
              <a:off x="13451354" y="6498053"/>
              <a:ext cx="866804" cy="311994"/>
            </a:xfrm>
            <a:prstGeom prst="rect">
              <a:avLst/>
            </a:prstGeom>
            <a:noFill/>
            <a:ln>
              <a:noFill/>
            </a:ln>
          </p:spPr>
        </p:pic>
        <p:sp>
          <p:nvSpPr>
            <p:cNvPr id="11" name="Google Shape;405;p46">
              <a:extLst>
                <a:ext uri="{FF2B5EF4-FFF2-40B4-BE49-F238E27FC236}">
                  <a16:creationId xmlns:a16="http://schemas.microsoft.com/office/drawing/2014/main" id="{8F80190E-0D2F-52CA-E0CE-6A71A2F07A4C}"/>
                </a:ext>
              </a:extLst>
            </p:cNvPr>
            <p:cNvSpPr/>
            <p:nvPr/>
          </p:nvSpPr>
          <p:spPr>
            <a:xfrm>
              <a:off x="10288608" y="6019050"/>
              <a:ext cx="2781359" cy="1269900"/>
            </a:xfrm>
            <a:prstGeom prst="roundRect">
              <a:avLst>
                <a:gd name="adj" fmla="val 9388"/>
              </a:avLst>
            </a:prstGeom>
            <a:solidFill>
              <a:schemeClr val="accent1">
                <a:lumMod val="40000"/>
                <a:lumOff val="60000"/>
              </a:schemeClr>
            </a:solidFill>
            <a:ln w="76200" cap="flat" cmpd="sng">
              <a:solidFill>
                <a:schemeClr val="accent1">
                  <a:lumMod val="50000"/>
                </a:scheme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2400" b="1" dirty="0">
                  <a:latin typeface="Helvetica Neue"/>
                  <a:sym typeface="Helvetica Neue"/>
                </a:rPr>
                <a:t>GPT</a:t>
              </a:r>
              <a:endParaRPr sz="2400" b="1" i="0" u="none" strike="noStrike" cap="none" dirty="0">
                <a:solidFill>
                  <a:srgbClr val="000000"/>
                </a:solidFill>
                <a:latin typeface="Arial"/>
                <a:ea typeface="Arial"/>
                <a:cs typeface="Arial"/>
                <a:sym typeface="Arial"/>
              </a:endParaRPr>
            </a:p>
          </p:txBody>
        </p:sp>
        <p:sp>
          <p:nvSpPr>
            <p:cNvPr id="12" name="Google Shape;406;p46">
              <a:extLst>
                <a:ext uri="{FF2B5EF4-FFF2-40B4-BE49-F238E27FC236}">
                  <a16:creationId xmlns:a16="http://schemas.microsoft.com/office/drawing/2014/main" id="{247FD4D7-E9F8-EB7A-E63D-37A636018EB6}"/>
                </a:ext>
              </a:extLst>
            </p:cNvPr>
            <p:cNvSpPr/>
            <p:nvPr/>
          </p:nvSpPr>
          <p:spPr>
            <a:xfrm>
              <a:off x="15023570" y="6174717"/>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6B64"/>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
          <p:nvSpPr>
            <p:cNvPr id="13" name="Google Shape;407;p46">
              <a:extLst>
                <a:ext uri="{FF2B5EF4-FFF2-40B4-BE49-F238E27FC236}">
                  <a16:creationId xmlns:a16="http://schemas.microsoft.com/office/drawing/2014/main" id="{751F23F7-0C98-7E54-7EF9-21A1382BC160}"/>
                </a:ext>
              </a:extLst>
            </p:cNvPr>
            <p:cNvSpPr/>
            <p:nvPr/>
          </p:nvSpPr>
          <p:spPr>
            <a:xfrm rot="10800000">
              <a:off x="17589089" y="6174716"/>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6B64"/>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
          <p:nvSpPr>
            <p:cNvPr id="14" name="Google Shape;408;p46">
              <a:extLst>
                <a:ext uri="{FF2B5EF4-FFF2-40B4-BE49-F238E27FC236}">
                  <a16:creationId xmlns:a16="http://schemas.microsoft.com/office/drawing/2014/main" id="{BA4712BD-467E-DC8C-1B5D-F44FBD3F3441}"/>
                </a:ext>
              </a:extLst>
            </p:cNvPr>
            <p:cNvSpPr txBox="1"/>
            <p:nvPr/>
          </p:nvSpPr>
          <p:spPr>
            <a:xfrm>
              <a:off x="3513815" y="6092999"/>
              <a:ext cx="5284802" cy="1133375"/>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“Hi, how are you”</a:t>
              </a:r>
              <a:endParaRPr sz="2400" b="0" i="0" u="none" strike="noStrike" cap="none" dirty="0">
                <a:solidFill>
                  <a:srgbClr val="004D80"/>
                </a:solidFill>
                <a:latin typeface="Arial"/>
                <a:ea typeface="Arial"/>
                <a:cs typeface="Arial"/>
                <a:sym typeface="Arial"/>
              </a:endParaRPr>
            </a:p>
          </p:txBody>
        </p:sp>
        <p:sp>
          <p:nvSpPr>
            <p:cNvPr id="15" name="Google Shape;409;p46">
              <a:extLst>
                <a:ext uri="{FF2B5EF4-FFF2-40B4-BE49-F238E27FC236}">
                  <a16:creationId xmlns:a16="http://schemas.microsoft.com/office/drawing/2014/main" id="{BA584CF0-14B9-6D3A-3781-6CBF0092837E}"/>
                </a:ext>
              </a:extLst>
            </p:cNvPr>
            <p:cNvSpPr/>
            <p:nvPr/>
          </p:nvSpPr>
          <p:spPr>
            <a:xfrm>
              <a:off x="3644898" y="6174730"/>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4D8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004D80"/>
                </a:solidFill>
                <a:latin typeface="Helvetica Neue"/>
                <a:ea typeface="Helvetica Neue"/>
                <a:cs typeface="Helvetica Neue"/>
                <a:sym typeface="Helvetica Neue"/>
              </a:endParaRPr>
            </a:p>
          </p:txBody>
        </p:sp>
        <p:sp>
          <p:nvSpPr>
            <p:cNvPr id="16" name="Google Shape;410;p46">
              <a:extLst>
                <a:ext uri="{FF2B5EF4-FFF2-40B4-BE49-F238E27FC236}">
                  <a16:creationId xmlns:a16="http://schemas.microsoft.com/office/drawing/2014/main" id="{47056D2A-C991-8CFD-FFF1-0851E0BA61EF}"/>
                </a:ext>
              </a:extLst>
            </p:cNvPr>
            <p:cNvSpPr/>
            <p:nvPr/>
          </p:nvSpPr>
          <p:spPr>
            <a:xfrm rot="10800000">
              <a:off x="8319151" y="6174719"/>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4D8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004D80"/>
                </a:solidFill>
                <a:latin typeface="Helvetica Neue"/>
                <a:ea typeface="Helvetica Neue"/>
                <a:cs typeface="Helvetica Neue"/>
                <a:sym typeface="Helvetica Neue"/>
              </a:endParaRPr>
            </a:p>
          </p:txBody>
        </p:sp>
      </p:grpSp>
      <p:sp>
        <p:nvSpPr>
          <p:cNvPr id="3" name="Google Shape;539;p18">
            <a:extLst>
              <a:ext uri="{FF2B5EF4-FFF2-40B4-BE49-F238E27FC236}">
                <a16:creationId xmlns:a16="http://schemas.microsoft.com/office/drawing/2014/main" id="{3B2FF638-8487-16D1-3877-933B53DFC9A0}"/>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How we train LLMs</a:t>
            </a:r>
          </a:p>
        </p:txBody>
      </p:sp>
      <p:sp>
        <p:nvSpPr>
          <p:cNvPr id="2" name="Slide Number Placeholder 1">
            <a:extLst>
              <a:ext uri="{FF2B5EF4-FFF2-40B4-BE49-F238E27FC236}">
                <a16:creationId xmlns:a16="http://schemas.microsoft.com/office/drawing/2014/main" id="{DA2E5706-A18D-BA5D-EEBB-602249D7FA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4" name="Picture 3" descr="AI Bridge Banner Image">
            <a:extLst>
              <a:ext uri="{FF2B5EF4-FFF2-40B4-BE49-F238E27FC236}">
                <a16:creationId xmlns:a16="http://schemas.microsoft.com/office/drawing/2014/main" id="{954F25F3-0EC6-E5F3-B374-DA0D9ECD68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734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7F00BFB2-FED9-2FB8-F776-7F52F317448E}"/>
            </a:ext>
          </a:extLst>
        </p:cNvPr>
        <p:cNvGrpSpPr/>
        <p:nvPr/>
      </p:nvGrpSpPr>
      <p:grpSpPr>
        <a:xfrm>
          <a:off x="0" y="0"/>
          <a:ext cx="0" cy="0"/>
          <a:chOff x="0" y="0"/>
          <a:chExt cx="0" cy="0"/>
        </a:xfrm>
      </p:grpSpPr>
      <p:sp>
        <p:nvSpPr>
          <p:cNvPr id="7" name="Google Shape;140;p27">
            <a:extLst>
              <a:ext uri="{FF2B5EF4-FFF2-40B4-BE49-F238E27FC236}">
                <a16:creationId xmlns:a16="http://schemas.microsoft.com/office/drawing/2014/main" id="{C61D650D-F265-E627-DEDF-FE7FB7813657}"/>
              </a:ext>
            </a:extLst>
          </p:cNvPr>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Now we </a:t>
            </a:r>
            <a:r>
              <a:rPr lang="en" sz="2400" b="1" dirty="0">
                <a:solidFill>
                  <a:schemeClr val="dk1"/>
                </a:solidFill>
                <a:latin typeface="+mj-lt"/>
                <a:ea typeface="Helvetica Neue"/>
                <a:cs typeface="Helvetica Neue"/>
                <a:sym typeface="Helvetica Neue"/>
              </a:rPr>
              <a:t>repeat</a:t>
            </a:r>
            <a:r>
              <a:rPr lang="en" sz="2400" dirty="0">
                <a:solidFill>
                  <a:schemeClr val="dk1"/>
                </a:solidFill>
                <a:latin typeface="+mj-lt"/>
                <a:ea typeface="Helvetica Neue"/>
                <a:cs typeface="Helvetica Neue"/>
                <a:sym typeface="Helvetica Neue"/>
              </a:rPr>
              <a:t> and </a:t>
            </a:r>
            <a:r>
              <a:rPr lang="en" sz="2400" b="1" dirty="0">
                <a:solidFill>
                  <a:schemeClr val="dk1"/>
                </a:solidFill>
                <a:latin typeface="+mj-lt"/>
                <a:ea typeface="Helvetica Neue"/>
                <a:cs typeface="Helvetica Neue"/>
                <a:sym typeface="Helvetica Neue"/>
              </a:rPr>
              <a:t>generate more text</a:t>
            </a:r>
            <a:r>
              <a:rPr lang="en" sz="2400" dirty="0">
                <a:solidFill>
                  <a:schemeClr val="dk1"/>
                </a:solidFill>
                <a:latin typeface="+mj-lt"/>
                <a:ea typeface="Helvetica Neue"/>
                <a:cs typeface="Helvetica Neue"/>
                <a:sym typeface="Helvetica Neue"/>
              </a:rPr>
              <a:t>!</a:t>
            </a:r>
          </a:p>
        </p:txBody>
      </p:sp>
      <p:grpSp>
        <p:nvGrpSpPr>
          <p:cNvPr id="17" name="Group 16">
            <a:extLst>
              <a:ext uri="{FF2B5EF4-FFF2-40B4-BE49-F238E27FC236}">
                <a16:creationId xmlns:a16="http://schemas.microsoft.com/office/drawing/2014/main" id="{2963868F-5F21-175C-973F-22C99B6F0103}"/>
              </a:ext>
            </a:extLst>
          </p:cNvPr>
          <p:cNvGrpSpPr/>
          <p:nvPr/>
        </p:nvGrpSpPr>
        <p:grpSpPr>
          <a:xfrm>
            <a:off x="1701023" y="2224600"/>
            <a:ext cx="6280153" cy="694300"/>
            <a:chOff x="6397194" y="5950787"/>
            <a:chExt cx="11486633" cy="1269900"/>
          </a:xfrm>
        </p:grpSpPr>
        <p:pic>
          <p:nvPicPr>
            <p:cNvPr id="10" name="Google Shape;404;p46" descr="Line Line">
              <a:extLst>
                <a:ext uri="{FF2B5EF4-FFF2-40B4-BE49-F238E27FC236}">
                  <a16:creationId xmlns:a16="http://schemas.microsoft.com/office/drawing/2014/main" id="{479F44C0-8071-EB2B-AD96-9A150015DE8F}"/>
                </a:ext>
              </a:extLst>
            </p:cNvPr>
            <p:cNvPicPr preferRelativeResize="0"/>
            <p:nvPr/>
          </p:nvPicPr>
          <p:blipFill rotWithShape="1">
            <a:blip r:embed="rId3">
              <a:alphaModFix/>
            </a:blip>
            <a:srcRect/>
            <a:stretch/>
          </p:blipFill>
          <p:spPr>
            <a:xfrm>
              <a:off x="9707365" y="6429740"/>
              <a:ext cx="866804" cy="311993"/>
            </a:xfrm>
            <a:prstGeom prst="rect">
              <a:avLst/>
            </a:prstGeom>
            <a:noFill/>
            <a:ln>
              <a:noFill/>
            </a:ln>
          </p:spPr>
        </p:pic>
        <p:sp>
          <p:nvSpPr>
            <p:cNvPr id="11" name="Google Shape;405;p46">
              <a:extLst>
                <a:ext uri="{FF2B5EF4-FFF2-40B4-BE49-F238E27FC236}">
                  <a16:creationId xmlns:a16="http://schemas.microsoft.com/office/drawing/2014/main" id="{9F7947CF-7B2C-D71E-5B3A-4CD874CF3D7A}"/>
                </a:ext>
              </a:extLst>
            </p:cNvPr>
            <p:cNvSpPr/>
            <p:nvPr/>
          </p:nvSpPr>
          <p:spPr>
            <a:xfrm>
              <a:off x="6397194" y="5950787"/>
              <a:ext cx="2781358" cy="1269900"/>
            </a:xfrm>
            <a:prstGeom prst="roundRect">
              <a:avLst>
                <a:gd name="adj" fmla="val 9388"/>
              </a:avLst>
            </a:prstGeom>
            <a:solidFill>
              <a:schemeClr val="accent1">
                <a:lumMod val="40000"/>
                <a:lumOff val="60000"/>
              </a:schemeClr>
            </a:solidFill>
            <a:ln w="76200" cap="flat" cmpd="sng">
              <a:solidFill>
                <a:schemeClr val="accent1">
                  <a:lumMod val="50000"/>
                </a:scheme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2400" b="1" dirty="0">
                  <a:latin typeface="Helvetica Neue"/>
                  <a:sym typeface="Helvetica Neue"/>
                </a:rPr>
                <a:t>GPT</a:t>
              </a:r>
              <a:endParaRPr sz="2400" b="1" i="0" u="none" strike="noStrike" cap="none" dirty="0">
                <a:solidFill>
                  <a:srgbClr val="000000"/>
                </a:solidFill>
                <a:latin typeface="Arial"/>
                <a:ea typeface="Arial"/>
                <a:cs typeface="Arial"/>
                <a:sym typeface="Arial"/>
              </a:endParaRPr>
            </a:p>
          </p:txBody>
        </p:sp>
        <p:sp>
          <p:nvSpPr>
            <p:cNvPr id="14" name="Google Shape;408;p46">
              <a:extLst>
                <a:ext uri="{FF2B5EF4-FFF2-40B4-BE49-F238E27FC236}">
                  <a16:creationId xmlns:a16="http://schemas.microsoft.com/office/drawing/2014/main" id="{EF3757E4-7373-EC59-F609-2EBE02545C5A}"/>
                </a:ext>
              </a:extLst>
            </p:cNvPr>
            <p:cNvSpPr txBox="1"/>
            <p:nvPr/>
          </p:nvSpPr>
          <p:spPr>
            <a:xfrm>
              <a:off x="10436926" y="5960282"/>
              <a:ext cx="7446901" cy="1133375"/>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“Hi, how are you today?”</a:t>
              </a:r>
              <a:endParaRPr sz="2400" b="0" i="0" u="none" strike="noStrike" cap="none" dirty="0">
                <a:solidFill>
                  <a:srgbClr val="004D80"/>
                </a:solidFill>
                <a:latin typeface="Arial"/>
                <a:ea typeface="Arial"/>
                <a:cs typeface="Arial"/>
                <a:sym typeface="Arial"/>
              </a:endParaRPr>
            </a:p>
          </p:txBody>
        </p:sp>
      </p:grpSp>
      <p:sp>
        <p:nvSpPr>
          <p:cNvPr id="3" name="Google Shape;539;p18">
            <a:extLst>
              <a:ext uri="{FF2B5EF4-FFF2-40B4-BE49-F238E27FC236}">
                <a16:creationId xmlns:a16="http://schemas.microsoft.com/office/drawing/2014/main" id="{BDF6FE8B-867A-CBD4-555C-127B1774A035}"/>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How LLMs work</a:t>
            </a:r>
          </a:p>
        </p:txBody>
      </p:sp>
      <p:sp>
        <p:nvSpPr>
          <p:cNvPr id="2" name="Slide Number Placeholder 1">
            <a:extLst>
              <a:ext uri="{FF2B5EF4-FFF2-40B4-BE49-F238E27FC236}">
                <a16:creationId xmlns:a16="http://schemas.microsoft.com/office/drawing/2014/main" id="{53B47FBD-6241-C97C-3D13-9A790FB71E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4" name="Picture 3" descr="AI Bridge Banner Image">
            <a:extLst>
              <a:ext uri="{FF2B5EF4-FFF2-40B4-BE49-F238E27FC236}">
                <a16:creationId xmlns:a16="http://schemas.microsoft.com/office/drawing/2014/main" id="{F994E4E4-A5C4-60BB-EACA-80A3068BD1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128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73"/>
        <p:cNvGrpSpPr/>
        <p:nvPr/>
      </p:nvGrpSpPr>
      <p:grpSpPr>
        <a:xfrm>
          <a:off x="0" y="0"/>
          <a:ext cx="0" cy="0"/>
          <a:chOff x="0" y="0"/>
          <a:chExt cx="0" cy="0"/>
        </a:xfrm>
      </p:grpSpPr>
      <p:sp>
        <p:nvSpPr>
          <p:cNvPr id="74" name="Google Shape;74;p16"/>
          <p:cNvSpPr txBox="1"/>
          <p:nvPr/>
        </p:nvSpPr>
        <p:spPr>
          <a:xfrm>
            <a:off x="447900" y="1891739"/>
            <a:ext cx="8248200" cy="11695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dirty="0">
                <a:solidFill>
                  <a:srgbClr val="006C65"/>
                </a:solidFill>
                <a:latin typeface="HelveticaNeue" panose="00000400000000000000" pitchFamily="2" charset="0"/>
                <a:ea typeface="Helvetica Neue"/>
                <a:cs typeface="Helvetica Neue"/>
                <a:sym typeface="Helvetica Neue"/>
              </a:rPr>
              <a:t>Today’s AI is already extremely versatile. But where are we headed in the future?</a:t>
            </a:r>
            <a:endParaRPr sz="3200" dirty="0">
              <a:solidFill>
                <a:srgbClr val="006C65"/>
              </a:solidFill>
              <a:latin typeface="HelveticaNeue" panose="00000400000000000000" pitchFamily="2" charset="0"/>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E61A8A15-5878-4FDC-AB23-24AB21C539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dirty="0"/>
          </a:p>
        </p:txBody>
      </p:sp>
      <p:pic>
        <p:nvPicPr>
          <p:cNvPr id="3" name="Picture 2" descr="AI Bridge Banner Image">
            <a:extLst>
              <a:ext uri="{FF2B5EF4-FFF2-40B4-BE49-F238E27FC236}">
                <a16:creationId xmlns:a16="http://schemas.microsoft.com/office/drawing/2014/main" id="{0C74C4F6-D886-2789-C7D7-3B9B24ABB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593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Training LLMs</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How are LLMs then trained to do this as well as possible?</a:t>
            </a:r>
          </a:p>
        </p:txBody>
      </p:sp>
      <p:sp>
        <p:nvSpPr>
          <p:cNvPr id="3" name="Slide Number Placeholder 2">
            <a:extLst>
              <a:ext uri="{FF2B5EF4-FFF2-40B4-BE49-F238E27FC236}">
                <a16:creationId xmlns:a16="http://schemas.microsoft.com/office/drawing/2014/main" id="{7879CA5F-E052-FCD4-D06D-4B5F1FDA50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5" name="Picture 4" descr="AI Bridge Banner Image">
            <a:extLst>
              <a:ext uri="{FF2B5EF4-FFF2-40B4-BE49-F238E27FC236}">
                <a16:creationId xmlns:a16="http://schemas.microsoft.com/office/drawing/2014/main" id="{080A0114-5EDA-229C-A8D5-33B99AB49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238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Training LLMs</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How are LLMs then trained to do this as well as possible?</a:t>
            </a:r>
          </a:p>
        </p:txBody>
      </p:sp>
      <p:sp>
        <p:nvSpPr>
          <p:cNvPr id="3" name="Google Shape;74;p16">
            <a:extLst>
              <a:ext uri="{FF2B5EF4-FFF2-40B4-BE49-F238E27FC236}">
                <a16:creationId xmlns:a16="http://schemas.microsoft.com/office/drawing/2014/main" id="{EC9DDF3F-B59F-8ED9-A666-0249CE8FEFD5}"/>
              </a:ext>
            </a:extLst>
          </p:cNvPr>
          <p:cNvSpPr txBox="1"/>
          <p:nvPr/>
        </p:nvSpPr>
        <p:spPr>
          <a:xfrm>
            <a:off x="447900" y="1925434"/>
            <a:ext cx="82482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dirty="0">
                <a:solidFill>
                  <a:srgbClr val="006C65"/>
                </a:solidFill>
                <a:latin typeface="HelveticaNeue" panose="00000400000000000000" pitchFamily="2" charset="0"/>
                <a:ea typeface="Helvetica Neue"/>
                <a:cs typeface="Helvetica Neue"/>
                <a:sym typeface="Helvetica Neue"/>
              </a:rPr>
              <a:t>Self-supervised learning.</a:t>
            </a:r>
            <a:endParaRPr sz="3600" dirty="0">
              <a:solidFill>
                <a:srgbClr val="006C65"/>
              </a:solidFill>
              <a:latin typeface="HelveticaNeue" panose="00000400000000000000" pitchFamily="2" charset="0"/>
              <a:ea typeface="Helvetica Neue"/>
              <a:cs typeface="Helvetica Neue"/>
              <a:sym typeface="Helvetica Neue"/>
            </a:endParaRPr>
          </a:p>
        </p:txBody>
      </p:sp>
      <p:sp>
        <p:nvSpPr>
          <p:cNvPr id="5" name="Slide Number Placeholder 4">
            <a:extLst>
              <a:ext uri="{FF2B5EF4-FFF2-40B4-BE49-F238E27FC236}">
                <a16:creationId xmlns:a16="http://schemas.microsoft.com/office/drawing/2014/main" id="{2B5A364F-783A-72C9-4CDF-16495196DE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6" name="Picture 5" descr="AI Bridge Banner Image">
            <a:extLst>
              <a:ext uri="{FF2B5EF4-FFF2-40B4-BE49-F238E27FC236}">
                <a16:creationId xmlns:a16="http://schemas.microsoft.com/office/drawing/2014/main" id="{8329BD2A-F6B9-9A4A-ADC3-3CCFEE0D1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94367"/>
            <a:ext cx="605854" cy="5332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I Bridge Banner Image">
            <a:extLst>
              <a:ext uri="{FF2B5EF4-FFF2-40B4-BE49-F238E27FC236}">
                <a16:creationId xmlns:a16="http://schemas.microsoft.com/office/drawing/2014/main" id="{E3174E17-5A9A-049E-E3F3-EA9C3C541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287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Training LLMs</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The process behind self-supervised learning</a:t>
            </a:r>
          </a:p>
        </p:txBody>
      </p:sp>
      <p:sp>
        <p:nvSpPr>
          <p:cNvPr id="3" name="Slide Number Placeholder 2">
            <a:extLst>
              <a:ext uri="{FF2B5EF4-FFF2-40B4-BE49-F238E27FC236}">
                <a16:creationId xmlns:a16="http://schemas.microsoft.com/office/drawing/2014/main" id="{1C9E9AA6-DC71-977E-75E0-5964DD2CD4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5" name="Picture 4" descr="AI Bridge Banner Image">
            <a:extLst>
              <a:ext uri="{FF2B5EF4-FFF2-40B4-BE49-F238E27FC236}">
                <a16:creationId xmlns:a16="http://schemas.microsoft.com/office/drawing/2014/main" id="{1DB0206D-4118-0E3A-500A-CF095DE3D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408;p46">
            <a:extLst>
              <a:ext uri="{FF2B5EF4-FFF2-40B4-BE49-F238E27FC236}">
                <a16:creationId xmlns:a16="http://schemas.microsoft.com/office/drawing/2014/main" id="{4EE74F76-78AD-706F-F7D0-95192C928F04}"/>
              </a:ext>
            </a:extLst>
          </p:cNvPr>
          <p:cNvSpPr txBox="1"/>
          <p:nvPr/>
        </p:nvSpPr>
        <p:spPr>
          <a:xfrm>
            <a:off x="2536256" y="2261921"/>
            <a:ext cx="4071487" cy="619657"/>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“Hi, how are you today?”</a:t>
            </a:r>
            <a:endParaRPr sz="2400" b="0" i="0" u="none" strike="noStrike" cap="none" dirty="0">
              <a:solidFill>
                <a:srgbClr val="004D80"/>
              </a:solidFill>
              <a:latin typeface="Arial"/>
              <a:ea typeface="Arial"/>
              <a:cs typeface="Arial"/>
              <a:sym typeface="Arial"/>
            </a:endParaRPr>
          </a:p>
        </p:txBody>
      </p:sp>
    </p:spTree>
    <p:extLst>
      <p:ext uri="{BB962C8B-B14F-4D97-AF65-F5344CB8AC3E}">
        <p14:creationId xmlns:p14="http://schemas.microsoft.com/office/powerpoint/2010/main" val="2731500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Training LLMs</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The process behind self-supervised learning</a:t>
            </a:r>
          </a:p>
        </p:txBody>
      </p:sp>
      <p:sp>
        <p:nvSpPr>
          <p:cNvPr id="3" name="Slide Number Placeholder 2">
            <a:extLst>
              <a:ext uri="{FF2B5EF4-FFF2-40B4-BE49-F238E27FC236}">
                <a16:creationId xmlns:a16="http://schemas.microsoft.com/office/drawing/2014/main" id="{1C9E9AA6-DC71-977E-75E0-5964DD2CD4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5" name="Picture 4" descr="AI Bridge Banner Image">
            <a:extLst>
              <a:ext uri="{FF2B5EF4-FFF2-40B4-BE49-F238E27FC236}">
                <a16:creationId xmlns:a16="http://schemas.microsoft.com/office/drawing/2014/main" id="{1DB0206D-4118-0E3A-500A-CF095DE3D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408;p46">
            <a:extLst>
              <a:ext uri="{FF2B5EF4-FFF2-40B4-BE49-F238E27FC236}">
                <a16:creationId xmlns:a16="http://schemas.microsoft.com/office/drawing/2014/main" id="{4EE74F76-78AD-706F-F7D0-95192C928F04}"/>
              </a:ext>
            </a:extLst>
          </p:cNvPr>
          <p:cNvSpPr txBox="1"/>
          <p:nvPr/>
        </p:nvSpPr>
        <p:spPr>
          <a:xfrm>
            <a:off x="1521809" y="2261921"/>
            <a:ext cx="6100381" cy="619657"/>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Hi    |    how    |    are    |    you    |    today</a:t>
            </a:r>
            <a:endParaRPr sz="2400" b="0" i="0" u="none" strike="noStrike" cap="none" dirty="0">
              <a:solidFill>
                <a:srgbClr val="004D80"/>
              </a:solidFill>
              <a:latin typeface="Arial"/>
              <a:ea typeface="Arial"/>
              <a:cs typeface="Arial"/>
              <a:sym typeface="Arial"/>
            </a:endParaRPr>
          </a:p>
        </p:txBody>
      </p:sp>
    </p:spTree>
    <p:extLst>
      <p:ext uri="{BB962C8B-B14F-4D97-AF65-F5344CB8AC3E}">
        <p14:creationId xmlns:p14="http://schemas.microsoft.com/office/powerpoint/2010/main" val="3171715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Training LLMs</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The process behind self-supervised learning</a:t>
            </a:r>
          </a:p>
        </p:txBody>
      </p:sp>
      <p:sp>
        <p:nvSpPr>
          <p:cNvPr id="3" name="Slide Number Placeholder 2">
            <a:extLst>
              <a:ext uri="{FF2B5EF4-FFF2-40B4-BE49-F238E27FC236}">
                <a16:creationId xmlns:a16="http://schemas.microsoft.com/office/drawing/2014/main" id="{1C9E9AA6-DC71-977E-75E0-5964DD2CD4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pic>
        <p:nvPicPr>
          <p:cNvPr id="5" name="Picture 4" descr="AI Bridge Banner Image">
            <a:extLst>
              <a:ext uri="{FF2B5EF4-FFF2-40B4-BE49-F238E27FC236}">
                <a16:creationId xmlns:a16="http://schemas.microsoft.com/office/drawing/2014/main" id="{1DB0206D-4118-0E3A-500A-CF095DE3D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408;p46">
            <a:extLst>
              <a:ext uri="{FF2B5EF4-FFF2-40B4-BE49-F238E27FC236}">
                <a16:creationId xmlns:a16="http://schemas.microsoft.com/office/drawing/2014/main" id="{4EE74F76-78AD-706F-F7D0-95192C928F04}"/>
              </a:ext>
            </a:extLst>
          </p:cNvPr>
          <p:cNvSpPr txBox="1"/>
          <p:nvPr/>
        </p:nvSpPr>
        <p:spPr>
          <a:xfrm>
            <a:off x="1133544" y="2261921"/>
            <a:ext cx="6876912" cy="619657"/>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err="1">
                <a:solidFill>
                  <a:srgbClr val="004D80"/>
                </a:solidFill>
                <a:latin typeface="Helvetica Neue"/>
                <a:ea typeface="Helvetica Neue"/>
                <a:cs typeface="Helvetica Neue"/>
                <a:sym typeface="Helvetica Neue"/>
              </a:rPr>
              <a:t>xxxxx</a:t>
            </a:r>
            <a:r>
              <a:rPr lang="en-US" sz="2400" b="1" dirty="0">
                <a:solidFill>
                  <a:srgbClr val="004D80"/>
                </a:solidFill>
                <a:latin typeface="Helvetica Neue"/>
                <a:ea typeface="Helvetica Neue"/>
                <a:cs typeface="Helvetica Neue"/>
                <a:sym typeface="Helvetica Neue"/>
              </a:rPr>
              <a:t>    |    how    |    are    |    </a:t>
            </a:r>
            <a:r>
              <a:rPr lang="en-US" sz="2400" b="1" dirty="0" err="1">
                <a:solidFill>
                  <a:srgbClr val="004D80"/>
                </a:solidFill>
                <a:latin typeface="Helvetica Neue"/>
                <a:ea typeface="Helvetica Neue"/>
                <a:cs typeface="Helvetica Neue"/>
                <a:sym typeface="Helvetica Neue"/>
              </a:rPr>
              <a:t>xxxxx</a:t>
            </a:r>
            <a:r>
              <a:rPr lang="en-US" sz="2400" b="1" dirty="0">
                <a:solidFill>
                  <a:srgbClr val="004D80"/>
                </a:solidFill>
                <a:latin typeface="Helvetica Neue"/>
                <a:ea typeface="Helvetica Neue"/>
                <a:cs typeface="Helvetica Neue"/>
                <a:sym typeface="Helvetica Neue"/>
              </a:rPr>
              <a:t>    |    today</a:t>
            </a:r>
            <a:endParaRPr sz="2400" b="0" i="0" u="none" strike="noStrike" cap="none" dirty="0">
              <a:solidFill>
                <a:srgbClr val="004D80"/>
              </a:solidFill>
              <a:latin typeface="Arial"/>
              <a:ea typeface="Arial"/>
              <a:cs typeface="Arial"/>
              <a:sym typeface="Arial"/>
            </a:endParaRPr>
          </a:p>
        </p:txBody>
      </p:sp>
    </p:spTree>
    <p:extLst>
      <p:ext uri="{BB962C8B-B14F-4D97-AF65-F5344CB8AC3E}">
        <p14:creationId xmlns:p14="http://schemas.microsoft.com/office/powerpoint/2010/main" val="2030960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Training LLMs</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The process behind self-supervised learning</a:t>
            </a:r>
          </a:p>
        </p:txBody>
      </p:sp>
      <p:sp>
        <p:nvSpPr>
          <p:cNvPr id="3" name="Slide Number Placeholder 2">
            <a:extLst>
              <a:ext uri="{FF2B5EF4-FFF2-40B4-BE49-F238E27FC236}">
                <a16:creationId xmlns:a16="http://schemas.microsoft.com/office/drawing/2014/main" id="{1C9E9AA6-DC71-977E-75E0-5964DD2CD4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pic>
        <p:nvPicPr>
          <p:cNvPr id="5" name="Picture 4" descr="AI Bridge Banner Image">
            <a:extLst>
              <a:ext uri="{FF2B5EF4-FFF2-40B4-BE49-F238E27FC236}">
                <a16:creationId xmlns:a16="http://schemas.microsoft.com/office/drawing/2014/main" id="{1DB0206D-4118-0E3A-500A-CF095DE3D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408;p46">
            <a:extLst>
              <a:ext uri="{FF2B5EF4-FFF2-40B4-BE49-F238E27FC236}">
                <a16:creationId xmlns:a16="http://schemas.microsoft.com/office/drawing/2014/main" id="{4EE74F76-78AD-706F-F7D0-95192C928F04}"/>
              </a:ext>
            </a:extLst>
          </p:cNvPr>
          <p:cNvSpPr txBox="1"/>
          <p:nvPr/>
        </p:nvSpPr>
        <p:spPr>
          <a:xfrm>
            <a:off x="1133544" y="2261921"/>
            <a:ext cx="6876912" cy="619657"/>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err="1">
                <a:solidFill>
                  <a:srgbClr val="004D80"/>
                </a:solidFill>
                <a:latin typeface="Helvetica Neue"/>
                <a:ea typeface="Helvetica Neue"/>
                <a:cs typeface="Helvetica Neue"/>
                <a:sym typeface="Helvetica Neue"/>
              </a:rPr>
              <a:t>xxxxx</a:t>
            </a:r>
            <a:r>
              <a:rPr lang="en-US" sz="2400" b="1" dirty="0">
                <a:solidFill>
                  <a:srgbClr val="004D80"/>
                </a:solidFill>
                <a:latin typeface="Helvetica Neue"/>
                <a:ea typeface="Helvetica Neue"/>
                <a:cs typeface="Helvetica Neue"/>
                <a:sym typeface="Helvetica Neue"/>
              </a:rPr>
              <a:t>    |    how    |    are    |    </a:t>
            </a:r>
            <a:r>
              <a:rPr lang="en-US" sz="2400" b="1" dirty="0" err="1">
                <a:solidFill>
                  <a:srgbClr val="004D80"/>
                </a:solidFill>
                <a:latin typeface="Helvetica Neue"/>
                <a:ea typeface="Helvetica Neue"/>
                <a:cs typeface="Helvetica Neue"/>
                <a:sym typeface="Helvetica Neue"/>
              </a:rPr>
              <a:t>xxxxx</a:t>
            </a:r>
            <a:r>
              <a:rPr lang="en-US" sz="2400" b="1" dirty="0">
                <a:solidFill>
                  <a:srgbClr val="004D80"/>
                </a:solidFill>
                <a:latin typeface="Helvetica Neue"/>
                <a:ea typeface="Helvetica Neue"/>
                <a:cs typeface="Helvetica Neue"/>
                <a:sym typeface="Helvetica Neue"/>
              </a:rPr>
              <a:t>    |    today</a:t>
            </a:r>
            <a:endParaRPr sz="2400" b="0" i="0" u="none" strike="noStrike" cap="none" dirty="0">
              <a:solidFill>
                <a:srgbClr val="004D80"/>
              </a:solidFill>
              <a:latin typeface="Arial"/>
              <a:ea typeface="Arial"/>
              <a:cs typeface="Arial"/>
              <a:sym typeface="Arial"/>
            </a:endParaRPr>
          </a:p>
        </p:txBody>
      </p:sp>
      <p:sp>
        <p:nvSpPr>
          <p:cNvPr id="7" name="Google Shape;74;p16">
            <a:extLst>
              <a:ext uri="{FF2B5EF4-FFF2-40B4-BE49-F238E27FC236}">
                <a16:creationId xmlns:a16="http://schemas.microsoft.com/office/drawing/2014/main" id="{97FED27C-CBB9-22E3-7A71-D244EB614564}"/>
              </a:ext>
            </a:extLst>
          </p:cNvPr>
          <p:cNvSpPr txBox="1"/>
          <p:nvPr/>
        </p:nvSpPr>
        <p:spPr>
          <a:xfrm>
            <a:off x="447900" y="3126488"/>
            <a:ext cx="8248200"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dirty="0">
                <a:solidFill>
                  <a:srgbClr val="006C65"/>
                </a:solidFill>
                <a:latin typeface="HelveticaNeue" panose="00000400000000000000" pitchFamily="2" charset="0"/>
                <a:ea typeface="Helvetica Neue"/>
                <a:cs typeface="Helvetica Neue"/>
                <a:sym typeface="Helvetica Neue"/>
              </a:rPr>
              <a:t>Task: predict the missing words as best as possible.</a:t>
            </a:r>
            <a:endParaRPr sz="3600" dirty="0">
              <a:solidFill>
                <a:srgbClr val="006C65"/>
              </a:solidFill>
              <a:latin typeface="HelveticaNeue" panose="00000400000000000000" pitchFamily="2" charset="0"/>
              <a:ea typeface="Helvetica Neue"/>
              <a:cs typeface="Helvetica Neue"/>
              <a:sym typeface="Helvetica Neue"/>
            </a:endParaRPr>
          </a:p>
        </p:txBody>
      </p:sp>
    </p:spTree>
    <p:extLst>
      <p:ext uri="{BB962C8B-B14F-4D97-AF65-F5344CB8AC3E}">
        <p14:creationId xmlns:p14="http://schemas.microsoft.com/office/powerpoint/2010/main" val="826096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Training LLMs</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3077735"/>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The process behind self-supervised learning:</a:t>
            </a:r>
          </a:p>
          <a:p>
            <a:pPr marL="533400" lvl="0" indent="-457200" algn="l" rtl="0">
              <a:lnSpc>
                <a:spcPct val="115000"/>
              </a:lnSpc>
              <a:spcBef>
                <a:spcPts val="1200"/>
              </a:spcBef>
              <a:spcAft>
                <a:spcPts val="0"/>
              </a:spcAft>
              <a:buClr>
                <a:schemeClr val="dk1"/>
              </a:buClr>
              <a:buSzPts val="2400"/>
              <a:buAutoNum type="arabicPeriod"/>
            </a:pPr>
            <a:r>
              <a:rPr lang="en" sz="2400" dirty="0">
                <a:solidFill>
                  <a:schemeClr val="dk1"/>
                </a:solidFill>
                <a:latin typeface="+mj-lt"/>
                <a:ea typeface="Helvetica Neue"/>
                <a:cs typeface="Helvetica Neue"/>
                <a:sym typeface="Helvetica Neue"/>
              </a:rPr>
              <a:t>Take a piece of the training corpus</a:t>
            </a:r>
          </a:p>
          <a:p>
            <a:pPr marL="533400" lvl="0" indent="-457200" algn="l" rtl="0">
              <a:lnSpc>
                <a:spcPct val="115000"/>
              </a:lnSpc>
              <a:spcBef>
                <a:spcPts val="1200"/>
              </a:spcBef>
              <a:spcAft>
                <a:spcPts val="0"/>
              </a:spcAft>
              <a:buClr>
                <a:schemeClr val="dk1"/>
              </a:buClr>
              <a:buSzPts val="2400"/>
              <a:buAutoNum type="arabicPeriod"/>
            </a:pPr>
            <a:r>
              <a:rPr lang="en" sz="2400" dirty="0">
                <a:solidFill>
                  <a:schemeClr val="dk1"/>
                </a:solidFill>
                <a:latin typeface="+mj-lt"/>
                <a:ea typeface="Helvetica Neue"/>
                <a:cs typeface="Helvetica Neue"/>
                <a:sym typeface="Helvetica Neue"/>
              </a:rPr>
              <a:t>Redact certain words in the corpus</a:t>
            </a:r>
          </a:p>
          <a:p>
            <a:pPr marL="533400" lvl="0" indent="-457200" algn="l" rtl="0">
              <a:lnSpc>
                <a:spcPct val="115000"/>
              </a:lnSpc>
              <a:spcBef>
                <a:spcPts val="1200"/>
              </a:spcBef>
              <a:spcAft>
                <a:spcPts val="0"/>
              </a:spcAft>
              <a:buClr>
                <a:schemeClr val="dk1"/>
              </a:buClr>
              <a:buSzPts val="2400"/>
              <a:buAutoNum type="arabicPeriod"/>
            </a:pPr>
            <a:r>
              <a:rPr lang="en" sz="2400" dirty="0">
                <a:solidFill>
                  <a:schemeClr val="dk1"/>
                </a:solidFill>
                <a:latin typeface="+mj-lt"/>
                <a:ea typeface="Helvetica Neue"/>
                <a:cs typeface="Helvetica Neue"/>
                <a:sym typeface="Helvetica Neue"/>
              </a:rPr>
              <a:t>Train to predict those words</a:t>
            </a:r>
          </a:p>
          <a:p>
            <a:pPr marL="533400" lvl="0" indent="-457200" algn="l" rtl="0">
              <a:lnSpc>
                <a:spcPct val="115000"/>
              </a:lnSpc>
              <a:spcBef>
                <a:spcPts val="1200"/>
              </a:spcBef>
              <a:spcAft>
                <a:spcPts val="0"/>
              </a:spcAft>
              <a:buClr>
                <a:schemeClr val="dk1"/>
              </a:buClr>
              <a:buSzPts val="2400"/>
              <a:buAutoNum type="arabicPeriod"/>
            </a:pPr>
            <a:r>
              <a:rPr lang="en" sz="2400" dirty="0">
                <a:solidFill>
                  <a:schemeClr val="dk1"/>
                </a:solidFill>
                <a:latin typeface="+mj-lt"/>
                <a:ea typeface="Helvetica Neue"/>
                <a:cs typeface="Helvetica Neue"/>
                <a:sym typeface="Helvetica Neue"/>
              </a:rPr>
              <a:t>Repeat and magnify across the whole training corpus.</a:t>
            </a:r>
          </a:p>
        </p:txBody>
      </p:sp>
      <p:sp>
        <p:nvSpPr>
          <p:cNvPr id="3" name="Slide Number Placeholder 2">
            <a:extLst>
              <a:ext uri="{FF2B5EF4-FFF2-40B4-BE49-F238E27FC236}">
                <a16:creationId xmlns:a16="http://schemas.microsoft.com/office/drawing/2014/main" id="{1C9E9AA6-DC71-977E-75E0-5964DD2CD4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5" name="Picture 4" descr="AI Bridge Banner Image">
            <a:extLst>
              <a:ext uri="{FF2B5EF4-FFF2-40B4-BE49-F238E27FC236}">
                <a16:creationId xmlns:a16="http://schemas.microsoft.com/office/drawing/2014/main" id="{1DB0206D-4118-0E3A-500A-CF095DE3D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06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447900" y="1925434"/>
            <a:ext cx="8248200" cy="738633"/>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3600" dirty="0">
                <a:solidFill>
                  <a:srgbClr val="006C65"/>
                </a:solidFill>
                <a:latin typeface="HelveticaNeue" panose="00000400000000000000" pitchFamily="2" charset="0"/>
                <a:ea typeface="Helvetica Neue"/>
                <a:cs typeface="Helvetica Neue"/>
                <a:sym typeface="Helvetica Neue"/>
              </a:rPr>
              <a:t>What’s next?</a:t>
            </a:r>
            <a:endParaRPr sz="3600" dirty="0">
              <a:solidFill>
                <a:srgbClr val="006C65"/>
              </a:solidFill>
              <a:latin typeface="HelveticaNeue" panose="00000400000000000000" pitchFamily="2" charset="0"/>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A16F4EC7-1776-36AC-B16F-7D54271682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pic>
        <p:nvPicPr>
          <p:cNvPr id="3" name="Picture 2" descr="AI Bridge Banner Image">
            <a:extLst>
              <a:ext uri="{FF2B5EF4-FFF2-40B4-BE49-F238E27FC236}">
                <a16:creationId xmlns:a16="http://schemas.microsoft.com/office/drawing/2014/main" id="{0258C654-A438-D348-076C-9A6384FD2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594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Fine-tuning the LLM</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1766607"/>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The ability to generate text that makes sense is </a:t>
            </a:r>
            <a:r>
              <a:rPr lang="en" sz="2400" b="1" dirty="0">
                <a:solidFill>
                  <a:schemeClr val="dk1"/>
                </a:solidFill>
                <a:latin typeface="+mj-lt"/>
                <a:ea typeface="Helvetica Neue"/>
                <a:cs typeface="Helvetica Neue"/>
                <a:sym typeface="Helvetica Neue"/>
              </a:rPr>
              <a:t>not equivalent </a:t>
            </a:r>
            <a:r>
              <a:rPr lang="en" sz="2400" dirty="0">
                <a:solidFill>
                  <a:schemeClr val="dk1"/>
                </a:solidFill>
                <a:latin typeface="+mj-lt"/>
                <a:ea typeface="Helvetica Neue"/>
                <a:cs typeface="Helvetica Neue"/>
                <a:sym typeface="Helvetica Neue"/>
              </a:rPr>
              <a:t>to</a:t>
            </a:r>
            <a:r>
              <a:rPr lang="en" sz="2400" b="1" dirty="0">
                <a:solidFill>
                  <a:schemeClr val="dk1"/>
                </a:solidFill>
                <a:latin typeface="+mj-lt"/>
                <a:ea typeface="Helvetica Neue"/>
                <a:cs typeface="Helvetica Neue"/>
                <a:sym typeface="Helvetica Neue"/>
              </a:rPr>
              <a:t> </a:t>
            </a:r>
            <a:r>
              <a:rPr lang="en" sz="2400" dirty="0">
                <a:solidFill>
                  <a:schemeClr val="dk1"/>
                </a:solidFill>
                <a:latin typeface="+mj-lt"/>
                <a:ea typeface="Helvetica Neue"/>
                <a:cs typeface="Helvetica Neue"/>
                <a:sym typeface="Helvetica Neue"/>
              </a:rPr>
              <a:t>the ability to have conversations.</a:t>
            </a:r>
          </a:p>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The process of </a:t>
            </a:r>
            <a:r>
              <a:rPr lang="en" sz="2400" b="1" dirty="0">
                <a:solidFill>
                  <a:schemeClr val="dk1"/>
                </a:solidFill>
                <a:latin typeface="+mj-lt"/>
                <a:ea typeface="Helvetica Neue"/>
                <a:cs typeface="Helvetica Neue"/>
                <a:sym typeface="Helvetica Neue"/>
              </a:rPr>
              <a:t>fine-tuning</a:t>
            </a:r>
          </a:p>
        </p:txBody>
      </p:sp>
      <p:sp>
        <p:nvSpPr>
          <p:cNvPr id="3" name="Slide Number Placeholder 2">
            <a:extLst>
              <a:ext uri="{FF2B5EF4-FFF2-40B4-BE49-F238E27FC236}">
                <a16:creationId xmlns:a16="http://schemas.microsoft.com/office/drawing/2014/main" id="{98A8F321-34BA-0269-8A43-A62ED77005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pic>
        <p:nvPicPr>
          <p:cNvPr id="5" name="Picture 4" descr="AI Bridge Banner Image">
            <a:extLst>
              <a:ext uri="{FF2B5EF4-FFF2-40B4-BE49-F238E27FC236}">
                <a16:creationId xmlns:a16="http://schemas.microsoft.com/office/drawing/2014/main" id="{5CE65004-98DC-906B-DFB2-B47415118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867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Fine-tuning</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b="1" dirty="0">
                <a:solidFill>
                  <a:schemeClr val="dk1"/>
                </a:solidFill>
                <a:latin typeface="+mj-lt"/>
                <a:ea typeface="Helvetica Neue"/>
                <a:cs typeface="Helvetica Neue"/>
                <a:sym typeface="Helvetica Neue"/>
              </a:rPr>
              <a:t>Reinforcement-learning via human feedback (RLHF)</a:t>
            </a:r>
          </a:p>
        </p:txBody>
      </p:sp>
      <p:pic>
        <p:nvPicPr>
          <p:cNvPr id="3" name="Picture 2">
            <a:extLst>
              <a:ext uri="{FF2B5EF4-FFF2-40B4-BE49-F238E27FC236}">
                <a16:creationId xmlns:a16="http://schemas.microsoft.com/office/drawing/2014/main" id="{48FF0898-8C63-4A5B-6555-FE581CFD4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199" y="1407631"/>
            <a:ext cx="5309602" cy="319344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F6088F7-5612-1EAA-D3B8-9ABB2D1497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6" name="Picture 5" descr="AI Bridge Banner Image">
            <a:extLst>
              <a:ext uri="{FF2B5EF4-FFF2-40B4-BE49-F238E27FC236}">
                <a16:creationId xmlns:a16="http://schemas.microsoft.com/office/drawing/2014/main" id="{49552451-C392-B34A-715A-CD8A28535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294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Catalyst, collaborator, consummation</a:t>
            </a:r>
          </a:p>
        </p:txBody>
      </p:sp>
      <p:pic>
        <p:nvPicPr>
          <p:cNvPr id="1026" name="Picture 2" descr="Image">
            <a:extLst>
              <a:ext uri="{FF2B5EF4-FFF2-40B4-BE49-F238E27FC236}">
                <a16:creationId xmlns:a16="http://schemas.microsoft.com/office/drawing/2014/main" id="{3BBAA865-27C1-7149-CCAF-90C397DF5A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04" b="9698"/>
          <a:stretch/>
        </p:blipFill>
        <p:spPr bwMode="auto">
          <a:xfrm>
            <a:off x="2380980" y="1089660"/>
            <a:ext cx="4382039" cy="37947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09AA464-1B7C-4C2D-6630-AF37A39510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3" name="Picture 2" descr="AI Bridge Banner Image">
            <a:extLst>
              <a:ext uri="{FF2B5EF4-FFF2-40B4-BE49-F238E27FC236}">
                <a16:creationId xmlns:a16="http://schemas.microsoft.com/office/drawing/2014/main" id="{03B24904-DB8E-E7C0-26B7-3B568696E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6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Fine-tuning</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Step 1 – collect human feedback</a:t>
            </a:r>
          </a:p>
        </p:txBody>
      </p:sp>
      <p:pic>
        <p:nvPicPr>
          <p:cNvPr id="6" name="Picture 2">
            <a:extLst>
              <a:ext uri="{FF2B5EF4-FFF2-40B4-BE49-F238E27FC236}">
                <a16:creationId xmlns:a16="http://schemas.microsoft.com/office/drawing/2014/main" id="{9AA52E32-4218-2897-DC78-08656D50D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440" y="1832362"/>
            <a:ext cx="4630012" cy="27847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98B0B05-C139-3F38-CA5A-459C4D5555DA}"/>
              </a:ext>
            </a:extLst>
          </p:cNvPr>
          <p:cNvSpPr/>
          <p:nvPr/>
        </p:nvSpPr>
        <p:spPr>
          <a:xfrm>
            <a:off x="2255548" y="1866821"/>
            <a:ext cx="1484156" cy="271579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001"/>
          </a:p>
        </p:txBody>
      </p:sp>
      <p:sp>
        <p:nvSpPr>
          <p:cNvPr id="3" name="Slide Number Placeholder 2">
            <a:extLst>
              <a:ext uri="{FF2B5EF4-FFF2-40B4-BE49-F238E27FC236}">
                <a16:creationId xmlns:a16="http://schemas.microsoft.com/office/drawing/2014/main" id="{0372E081-69EC-5A41-714A-C63B38E1D9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5" name="Picture 4" descr="AI Bridge Banner Image">
            <a:extLst>
              <a:ext uri="{FF2B5EF4-FFF2-40B4-BE49-F238E27FC236}">
                <a16:creationId xmlns:a16="http://schemas.microsoft.com/office/drawing/2014/main" id="{4D01359D-A405-8F9B-F9D8-6E8319FD9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295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05;p46">
            <a:extLst>
              <a:ext uri="{FF2B5EF4-FFF2-40B4-BE49-F238E27FC236}">
                <a16:creationId xmlns:a16="http://schemas.microsoft.com/office/drawing/2014/main" id="{0D247CB9-EE4D-E3B7-0D2C-15ECADA0AA03}"/>
              </a:ext>
            </a:extLst>
          </p:cNvPr>
          <p:cNvSpPr/>
          <p:nvPr/>
        </p:nvSpPr>
        <p:spPr>
          <a:xfrm>
            <a:off x="1701023" y="2224600"/>
            <a:ext cx="1520668" cy="694300"/>
          </a:xfrm>
          <a:prstGeom prst="roundRect">
            <a:avLst>
              <a:gd name="adj" fmla="val 9388"/>
            </a:avLst>
          </a:prstGeom>
          <a:solidFill>
            <a:schemeClr val="accent1">
              <a:lumMod val="40000"/>
              <a:lumOff val="60000"/>
            </a:schemeClr>
          </a:solidFill>
          <a:ln w="76200" cap="flat" cmpd="sng">
            <a:solidFill>
              <a:schemeClr val="accent1">
                <a:lumMod val="50000"/>
              </a:scheme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2400" b="1" dirty="0">
                <a:latin typeface="Helvetica Neue"/>
                <a:sym typeface="Helvetica Neue"/>
              </a:rPr>
              <a:t>Human</a:t>
            </a:r>
            <a:endParaRPr sz="2400" b="1" i="0" u="none" strike="noStrike" cap="none" dirty="0">
              <a:solidFill>
                <a:srgbClr val="000000"/>
              </a:solidFill>
              <a:latin typeface="Arial"/>
              <a:ea typeface="Arial"/>
              <a:cs typeface="Arial"/>
              <a:sym typeface="Arial"/>
            </a:endParaRPr>
          </a:p>
        </p:txBody>
      </p:sp>
      <p:pic>
        <p:nvPicPr>
          <p:cNvPr id="3" name="Google Shape;404;p46" descr="Line Line">
            <a:extLst>
              <a:ext uri="{FF2B5EF4-FFF2-40B4-BE49-F238E27FC236}">
                <a16:creationId xmlns:a16="http://schemas.microsoft.com/office/drawing/2014/main" id="{4392CCCF-7CA2-77CC-1DB6-D6A9C2B5C43F}"/>
              </a:ext>
            </a:extLst>
          </p:cNvPr>
          <p:cNvPicPr preferRelativeResize="0"/>
          <p:nvPr/>
        </p:nvPicPr>
        <p:blipFill rotWithShape="1">
          <a:blip r:embed="rId3">
            <a:alphaModFix/>
          </a:blip>
          <a:srcRect/>
          <a:stretch/>
        </p:blipFill>
        <p:spPr>
          <a:xfrm>
            <a:off x="3510812" y="2486461"/>
            <a:ext cx="473913" cy="170578"/>
          </a:xfrm>
          <a:prstGeom prst="rect">
            <a:avLst/>
          </a:prstGeom>
          <a:noFill/>
          <a:ln>
            <a:noFill/>
          </a:ln>
        </p:spPr>
      </p:pic>
      <p:sp>
        <p:nvSpPr>
          <p:cNvPr id="4" name="Google Shape;408;p46">
            <a:extLst>
              <a:ext uri="{FF2B5EF4-FFF2-40B4-BE49-F238E27FC236}">
                <a16:creationId xmlns:a16="http://schemas.microsoft.com/office/drawing/2014/main" id="{688A8DF4-45DD-13D8-242E-03ED836FB116}"/>
              </a:ext>
            </a:extLst>
          </p:cNvPr>
          <p:cNvSpPr txBox="1"/>
          <p:nvPr/>
        </p:nvSpPr>
        <p:spPr>
          <a:xfrm>
            <a:off x="3909689" y="1971259"/>
            <a:ext cx="4071487" cy="1136721"/>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“The highest mountain is Himalayas.”</a:t>
            </a:r>
            <a:endParaRPr lang="en-US" sz="2400" b="0" i="0" u="none" strike="noStrike" cap="none" dirty="0">
              <a:solidFill>
                <a:srgbClr val="004D80"/>
              </a:solidFill>
              <a:latin typeface="Arial"/>
              <a:ea typeface="Arial"/>
              <a:cs typeface="Arial"/>
              <a:sym typeface="Arial"/>
            </a:endParaRPr>
          </a:p>
        </p:txBody>
      </p:sp>
      <p:pic>
        <p:nvPicPr>
          <p:cNvPr id="5" name="Google Shape;404;p46" descr="Line Line">
            <a:extLst>
              <a:ext uri="{FF2B5EF4-FFF2-40B4-BE49-F238E27FC236}">
                <a16:creationId xmlns:a16="http://schemas.microsoft.com/office/drawing/2014/main" id="{F912229E-EF0E-9A6B-8A74-4FA3A6B49F8E}"/>
              </a:ext>
            </a:extLst>
          </p:cNvPr>
          <p:cNvPicPr preferRelativeResize="0"/>
          <p:nvPr/>
        </p:nvPicPr>
        <p:blipFill rotWithShape="1">
          <a:blip r:embed="rId3">
            <a:alphaModFix/>
          </a:blip>
          <a:srcRect/>
          <a:stretch/>
        </p:blipFill>
        <p:spPr>
          <a:xfrm>
            <a:off x="3510812" y="3269482"/>
            <a:ext cx="473913" cy="170578"/>
          </a:xfrm>
          <a:prstGeom prst="rect">
            <a:avLst/>
          </a:prstGeom>
          <a:noFill/>
          <a:ln>
            <a:noFill/>
          </a:ln>
        </p:spPr>
      </p:pic>
      <p:sp>
        <p:nvSpPr>
          <p:cNvPr id="6" name="Google Shape;408;p46">
            <a:extLst>
              <a:ext uri="{FF2B5EF4-FFF2-40B4-BE49-F238E27FC236}">
                <a16:creationId xmlns:a16="http://schemas.microsoft.com/office/drawing/2014/main" id="{DBAC983B-13FB-4B11-EC37-8D0146DE547E}"/>
              </a:ext>
            </a:extLst>
          </p:cNvPr>
          <p:cNvSpPr txBox="1"/>
          <p:nvPr/>
        </p:nvSpPr>
        <p:spPr>
          <a:xfrm>
            <a:off x="3909689" y="3012812"/>
            <a:ext cx="4071487" cy="619657"/>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“A. Himalayas; B. K2; C. .” </a:t>
            </a:r>
            <a:endParaRPr sz="2400" b="0" i="0" u="none" strike="noStrike" cap="none" dirty="0">
              <a:solidFill>
                <a:srgbClr val="004D80"/>
              </a:solidFill>
              <a:latin typeface="Arial"/>
              <a:ea typeface="Arial"/>
              <a:cs typeface="Arial"/>
              <a:sym typeface="Arial"/>
            </a:endParaRPr>
          </a:p>
        </p:txBody>
      </p:sp>
      <p:sp>
        <p:nvSpPr>
          <p:cNvPr id="9" name="Google Shape;408;p46">
            <a:extLst>
              <a:ext uri="{FF2B5EF4-FFF2-40B4-BE49-F238E27FC236}">
                <a16:creationId xmlns:a16="http://schemas.microsoft.com/office/drawing/2014/main" id="{E3B02F35-95ED-DD29-0B8B-6AAAACE4F6B8}"/>
              </a:ext>
            </a:extLst>
          </p:cNvPr>
          <p:cNvSpPr txBox="1"/>
          <p:nvPr/>
        </p:nvSpPr>
        <p:spPr>
          <a:xfrm>
            <a:off x="0" y="738756"/>
            <a:ext cx="4071487" cy="1136721"/>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“What is the highest mountain?”</a:t>
            </a:r>
            <a:endParaRPr sz="2400" b="0" i="0" u="none" strike="noStrike" cap="none" dirty="0">
              <a:solidFill>
                <a:srgbClr val="004D80"/>
              </a:solidFill>
              <a:latin typeface="Arial"/>
              <a:ea typeface="Arial"/>
              <a:cs typeface="Arial"/>
              <a:sym typeface="Arial"/>
            </a:endParaRPr>
          </a:p>
        </p:txBody>
      </p:sp>
      <p:sp>
        <p:nvSpPr>
          <p:cNvPr id="7" name="Slide Number Placeholder 6">
            <a:extLst>
              <a:ext uri="{FF2B5EF4-FFF2-40B4-BE49-F238E27FC236}">
                <a16:creationId xmlns:a16="http://schemas.microsoft.com/office/drawing/2014/main" id="{67551900-935F-396F-5CAE-2A565C888F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pic>
        <p:nvPicPr>
          <p:cNvPr id="8" name="Picture 7" descr="AI Bridge Banner Image">
            <a:extLst>
              <a:ext uri="{FF2B5EF4-FFF2-40B4-BE49-F238E27FC236}">
                <a16:creationId xmlns:a16="http://schemas.microsoft.com/office/drawing/2014/main" id="{D7B16DE3-846E-F4EB-A732-7D5764B083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212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05;p46">
            <a:extLst>
              <a:ext uri="{FF2B5EF4-FFF2-40B4-BE49-F238E27FC236}">
                <a16:creationId xmlns:a16="http://schemas.microsoft.com/office/drawing/2014/main" id="{0D247CB9-EE4D-E3B7-0D2C-15ECADA0AA03}"/>
              </a:ext>
            </a:extLst>
          </p:cNvPr>
          <p:cNvSpPr/>
          <p:nvPr/>
        </p:nvSpPr>
        <p:spPr>
          <a:xfrm>
            <a:off x="1701023" y="2224600"/>
            <a:ext cx="1520668" cy="694300"/>
          </a:xfrm>
          <a:prstGeom prst="roundRect">
            <a:avLst>
              <a:gd name="adj" fmla="val 9388"/>
            </a:avLst>
          </a:prstGeom>
          <a:solidFill>
            <a:schemeClr val="accent1">
              <a:lumMod val="40000"/>
              <a:lumOff val="60000"/>
            </a:schemeClr>
          </a:solidFill>
          <a:ln w="76200" cap="flat" cmpd="sng">
            <a:solidFill>
              <a:schemeClr val="accent1">
                <a:lumMod val="50000"/>
              </a:scheme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2400" b="1" dirty="0">
                <a:latin typeface="Helvetica Neue"/>
                <a:sym typeface="Helvetica Neue"/>
              </a:rPr>
              <a:t>Human</a:t>
            </a:r>
            <a:endParaRPr sz="2400" b="1" i="0" u="none" strike="noStrike" cap="none" dirty="0">
              <a:solidFill>
                <a:srgbClr val="000000"/>
              </a:solidFill>
              <a:latin typeface="Arial"/>
              <a:ea typeface="Arial"/>
              <a:cs typeface="Arial"/>
              <a:sym typeface="Arial"/>
            </a:endParaRPr>
          </a:p>
        </p:txBody>
      </p:sp>
      <p:pic>
        <p:nvPicPr>
          <p:cNvPr id="3" name="Google Shape;404;p46" descr="Line Line">
            <a:extLst>
              <a:ext uri="{FF2B5EF4-FFF2-40B4-BE49-F238E27FC236}">
                <a16:creationId xmlns:a16="http://schemas.microsoft.com/office/drawing/2014/main" id="{4392CCCF-7CA2-77CC-1DB6-D6A9C2B5C43F}"/>
              </a:ext>
            </a:extLst>
          </p:cNvPr>
          <p:cNvPicPr preferRelativeResize="0"/>
          <p:nvPr/>
        </p:nvPicPr>
        <p:blipFill rotWithShape="1">
          <a:blip r:embed="rId3">
            <a:alphaModFix/>
          </a:blip>
          <a:srcRect/>
          <a:stretch/>
        </p:blipFill>
        <p:spPr>
          <a:xfrm>
            <a:off x="3510812" y="2486461"/>
            <a:ext cx="473913" cy="170578"/>
          </a:xfrm>
          <a:prstGeom prst="rect">
            <a:avLst/>
          </a:prstGeom>
          <a:noFill/>
          <a:ln>
            <a:noFill/>
          </a:ln>
        </p:spPr>
      </p:pic>
      <p:sp>
        <p:nvSpPr>
          <p:cNvPr id="4" name="Google Shape;408;p46">
            <a:extLst>
              <a:ext uri="{FF2B5EF4-FFF2-40B4-BE49-F238E27FC236}">
                <a16:creationId xmlns:a16="http://schemas.microsoft.com/office/drawing/2014/main" id="{688A8DF4-45DD-13D8-242E-03ED836FB116}"/>
              </a:ext>
            </a:extLst>
          </p:cNvPr>
          <p:cNvSpPr txBox="1"/>
          <p:nvPr/>
        </p:nvSpPr>
        <p:spPr>
          <a:xfrm>
            <a:off x="3909689" y="1971259"/>
            <a:ext cx="4071487" cy="1136721"/>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“The highest mountain is Himalayas.”</a:t>
            </a:r>
            <a:endParaRPr lang="en-US" sz="2400" b="0" i="0" u="none" strike="noStrike" cap="none" dirty="0">
              <a:solidFill>
                <a:srgbClr val="004D80"/>
              </a:solidFill>
              <a:latin typeface="Arial"/>
              <a:ea typeface="Arial"/>
              <a:cs typeface="Arial"/>
              <a:sym typeface="Arial"/>
            </a:endParaRPr>
          </a:p>
        </p:txBody>
      </p:sp>
      <p:pic>
        <p:nvPicPr>
          <p:cNvPr id="5" name="Google Shape;404;p46" descr="Line Line">
            <a:extLst>
              <a:ext uri="{FF2B5EF4-FFF2-40B4-BE49-F238E27FC236}">
                <a16:creationId xmlns:a16="http://schemas.microsoft.com/office/drawing/2014/main" id="{F912229E-EF0E-9A6B-8A74-4FA3A6B49F8E}"/>
              </a:ext>
            </a:extLst>
          </p:cNvPr>
          <p:cNvPicPr preferRelativeResize="0"/>
          <p:nvPr/>
        </p:nvPicPr>
        <p:blipFill rotWithShape="1">
          <a:blip r:embed="rId3">
            <a:alphaModFix/>
          </a:blip>
          <a:srcRect/>
          <a:stretch/>
        </p:blipFill>
        <p:spPr>
          <a:xfrm>
            <a:off x="3510812" y="3269482"/>
            <a:ext cx="473913" cy="170578"/>
          </a:xfrm>
          <a:prstGeom prst="rect">
            <a:avLst/>
          </a:prstGeom>
          <a:noFill/>
          <a:ln>
            <a:noFill/>
          </a:ln>
        </p:spPr>
      </p:pic>
      <p:sp>
        <p:nvSpPr>
          <p:cNvPr id="6" name="Google Shape;408;p46">
            <a:extLst>
              <a:ext uri="{FF2B5EF4-FFF2-40B4-BE49-F238E27FC236}">
                <a16:creationId xmlns:a16="http://schemas.microsoft.com/office/drawing/2014/main" id="{DBAC983B-13FB-4B11-EC37-8D0146DE547E}"/>
              </a:ext>
            </a:extLst>
          </p:cNvPr>
          <p:cNvSpPr txBox="1"/>
          <p:nvPr/>
        </p:nvSpPr>
        <p:spPr>
          <a:xfrm>
            <a:off x="3909689" y="3012812"/>
            <a:ext cx="4071487" cy="619657"/>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“A. Himalayas; B. K2; C. .” </a:t>
            </a:r>
            <a:endParaRPr sz="2400" b="0" i="0" u="none" strike="noStrike" cap="none" dirty="0">
              <a:solidFill>
                <a:srgbClr val="004D80"/>
              </a:solidFill>
              <a:latin typeface="Arial"/>
              <a:ea typeface="Arial"/>
              <a:cs typeface="Arial"/>
              <a:sym typeface="Arial"/>
            </a:endParaRPr>
          </a:p>
        </p:txBody>
      </p:sp>
      <p:sp>
        <p:nvSpPr>
          <p:cNvPr id="9" name="Google Shape;408;p46">
            <a:extLst>
              <a:ext uri="{FF2B5EF4-FFF2-40B4-BE49-F238E27FC236}">
                <a16:creationId xmlns:a16="http://schemas.microsoft.com/office/drawing/2014/main" id="{E3B02F35-95ED-DD29-0B8B-6AAAACE4F6B8}"/>
              </a:ext>
            </a:extLst>
          </p:cNvPr>
          <p:cNvSpPr txBox="1"/>
          <p:nvPr/>
        </p:nvSpPr>
        <p:spPr>
          <a:xfrm>
            <a:off x="0" y="738756"/>
            <a:ext cx="4071487" cy="1136721"/>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“What is the highest mountain?”</a:t>
            </a:r>
            <a:endParaRPr sz="2400" b="0" i="0" u="none" strike="noStrike" cap="none" dirty="0">
              <a:solidFill>
                <a:srgbClr val="004D80"/>
              </a:solidFill>
              <a:latin typeface="Arial"/>
              <a:ea typeface="Arial"/>
              <a:cs typeface="Arial"/>
              <a:sym typeface="Arial"/>
            </a:endParaRPr>
          </a:p>
        </p:txBody>
      </p:sp>
      <p:pic>
        <p:nvPicPr>
          <p:cNvPr id="11" name="Picture 10">
            <a:extLst>
              <a:ext uri="{FF2B5EF4-FFF2-40B4-BE49-F238E27FC236}">
                <a16:creationId xmlns:a16="http://schemas.microsoft.com/office/drawing/2014/main" id="{68DAEC5C-2A58-5BB7-39D7-C0A6A6CB2FF3}"/>
              </a:ext>
            </a:extLst>
          </p:cNvPr>
          <p:cNvPicPr>
            <a:picLocks noChangeAspect="1"/>
          </p:cNvPicPr>
          <p:nvPr/>
        </p:nvPicPr>
        <p:blipFill>
          <a:blip r:embed="rId4"/>
          <a:stretch>
            <a:fillRect/>
          </a:stretch>
        </p:blipFill>
        <p:spPr>
          <a:xfrm>
            <a:off x="7049277" y="2656192"/>
            <a:ext cx="393700" cy="342900"/>
          </a:xfrm>
          <a:prstGeom prst="rect">
            <a:avLst/>
          </a:prstGeom>
        </p:spPr>
      </p:pic>
      <p:sp>
        <p:nvSpPr>
          <p:cNvPr id="12" name="TextBox 11">
            <a:extLst>
              <a:ext uri="{FF2B5EF4-FFF2-40B4-BE49-F238E27FC236}">
                <a16:creationId xmlns:a16="http://schemas.microsoft.com/office/drawing/2014/main" id="{575BEAB7-2892-F49A-D9D9-51732B349BBC}"/>
              </a:ext>
            </a:extLst>
          </p:cNvPr>
          <p:cNvSpPr txBox="1"/>
          <p:nvPr/>
        </p:nvSpPr>
        <p:spPr>
          <a:xfrm>
            <a:off x="7490318" y="2677595"/>
            <a:ext cx="1428596" cy="307777"/>
          </a:xfrm>
          <a:prstGeom prst="rect">
            <a:avLst/>
          </a:prstGeom>
          <a:noFill/>
        </p:spPr>
        <p:txBody>
          <a:bodyPr wrap="none" rtlCol="0">
            <a:spAutoFit/>
          </a:bodyPr>
          <a:lstStyle/>
          <a:p>
            <a:r>
              <a:rPr lang="en-US" dirty="0"/>
              <a:t>Human labeling</a:t>
            </a:r>
          </a:p>
        </p:txBody>
      </p:sp>
      <p:sp>
        <p:nvSpPr>
          <p:cNvPr id="7" name="Slide Number Placeholder 6">
            <a:extLst>
              <a:ext uri="{FF2B5EF4-FFF2-40B4-BE49-F238E27FC236}">
                <a16:creationId xmlns:a16="http://schemas.microsoft.com/office/drawing/2014/main" id="{E9CB91BB-A5C4-77ED-FEC8-7EB9BD1C6A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pic>
        <p:nvPicPr>
          <p:cNvPr id="8" name="Picture 7" descr="AI Bridge Banner Image">
            <a:extLst>
              <a:ext uri="{FF2B5EF4-FFF2-40B4-BE49-F238E27FC236}">
                <a16:creationId xmlns:a16="http://schemas.microsoft.com/office/drawing/2014/main" id="{CA12643D-6B3C-36B0-E0D5-D8971E67A5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299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Fine-tuning</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This data is used to train a </a:t>
            </a:r>
            <a:r>
              <a:rPr lang="en" sz="2400" b="1" dirty="0">
                <a:solidFill>
                  <a:schemeClr val="dk1"/>
                </a:solidFill>
                <a:latin typeface="+mj-lt"/>
                <a:ea typeface="Helvetica Neue"/>
                <a:cs typeface="Helvetica Neue"/>
                <a:sym typeface="Helvetica Neue"/>
              </a:rPr>
              <a:t>reward model</a:t>
            </a:r>
            <a:r>
              <a:rPr lang="en" sz="2400" dirty="0">
                <a:solidFill>
                  <a:schemeClr val="dk1"/>
                </a:solidFill>
                <a:latin typeface="+mj-lt"/>
                <a:ea typeface="Helvetica Neue"/>
                <a:cs typeface="Helvetica Neue"/>
                <a:sym typeface="Helvetica Neue"/>
              </a:rPr>
              <a:t>.</a:t>
            </a:r>
          </a:p>
        </p:txBody>
      </p:sp>
      <p:pic>
        <p:nvPicPr>
          <p:cNvPr id="6" name="Picture 2">
            <a:extLst>
              <a:ext uri="{FF2B5EF4-FFF2-40B4-BE49-F238E27FC236}">
                <a16:creationId xmlns:a16="http://schemas.microsoft.com/office/drawing/2014/main" id="{9AA52E32-4218-2897-DC78-08656D50D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440" y="1832362"/>
            <a:ext cx="4630012" cy="27847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98B0B05-C139-3F38-CA5A-459C4D5555DA}"/>
              </a:ext>
            </a:extLst>
          </p:cNvPr>
          <p:cNvSpPr/>
          <p:nvPr/>
        </p:nvSpPr>
        <p:spPr>
          <a:xfrm>
            <a:off x="3735098" y="1866821"/>
            <a:ext cx="1484156" cy="271579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001"/>
          </a:p>
        </p:txBody>
      </p:sp>
      <p:sp>
        <p:nvSpPr>
          <p:cNvPr id="3" name="Slide Number Placeholder 2">
            <a:extLst>
              <a:ext uri="{FF2B5EF4-FFF2-40B4-BE49-F238E27FC236}">
                <a16:creationId xmlns:a16="http://schemas.microsoft.com/office/drawing/2014/main" id="{C4B42B1F-ED82-583B-3628-FC3F0DFE92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pic>
        <p:nvPicPr>
          <p:cNvPr id="5" name="Picture 4" descr="AI Bridge Banner Image">
            <a:extLst>
              <a:ext uri="{FF2B5EF4-FFF2-40B4-BE49-F238E27FC236}">
                <a16:creationId xmlns:a16="http://schemas.microsoft.com/office/drawing/2014/main" id="{7B7E7E23-9A32-2344-C6C3-45A7C6CE3E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558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40C12A-8075-D7E6-7252-8842A4B0FC91}"/>
              </a:ext>
            </a:extLst>
          </p:cNvPr>
          <p:cNvPicPr>
            <a:picLocks noChangeAspect="1"/>
          </p:cNvPicPr>
          <p:nvPr/>
        </p:nvPicPr>
        <p:blipFill>
          <a:blip r:embed="rId3"/>
          <a:stretch>
            <a:fillRect/>
          </a:stretch>
        </p:blipFill>
        <p:spPr>
          <a:xfrm>
            <a:off x="4670417" y="1912072"/>
            <a:ext cx="3187700" cy="1612900"/>
          </a:xfrm>
          <a:prstGeom prst="rect">
            <a:avLst/>
          </a:prstGeom>
        </p:spPr>
      </p:pic>
      <p:sp>
        <p:nvSpPr>
          <p:cNvPr id="4" name="Google Shape;408;p46">
            <a:extLst>
              <a:ext uri="{FF2B5EF4-FFF2-40B4-BE49-F238E27FC236}">
                <a16:creationId xmlns:a16="http://schemas.microsoft.com/office/drawing/2014/main" id="{8785E060-B2D0-23E6-183C-4C1EDBE84DAB}"/>
              </a:ext>
            </a:extLst>
          </p:cNvPr>
          <p:cNvSpPr txBox="1"/>
          <p:nvPr/>
        </p:nvSpPr>
        <p:spPr>
          <a:xfrm>
            <a:off x="598930" y="1589484"/>
            <a:ext cx="4071487" cy="1136721"/>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“The highest mountain is Himalayas.”</a:t>
            </a:r>
            <a:endParaRPr lang="en-US" sz="2400" b="0" i="0" u="none" strike="noStrike" cap="none" dirty="0">
              <a:solidFill>
                <a:srgbClr val="004D80"/>
              </a:solidFill>
              <a:latin typeface="Arial"/>
              <a:ea typeface="Arial"/>
              <a:cs typeface="Arial"/>
              <a:sym typeface="Arial"/>
            </a:endParaRPr>
          </a:p>
        </p:txBody>
      </p:sp>
      <p:sp>
        <p:nvSpPr>
          <p:cNvPr id="5" name="Google Shape;408;p46">
            <a:extLst>
              <a:ext uri="{FF2B5EF4-FFF2-40B4-BE49-F238E27FC236}">
                <a16:creationId xmlns:a16="http://schemas.microsoft.com/office/drawing/2014/main" id="{E106A02A-B513-E737-B826-2F90393B5A5F}"/>
              </a:ext>
            </a:extLst>
          </p:cNvPr>
          <p:cNvSpPr txBox="1"/>
          <p:nvPr/>
        </p:nvSpPr>
        <p:spPr>
          <a:xfrm>
            <a:off x="500513" y="2905315"/>
            <a:ext cx="4071487" cy="619657"/>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“A. Himalayas; B. K2; C. .” </a:t>
            </a:r>
            <a:endParaRPr sz="2400" b="0" i="0" u="none" strike="noStrike" cap="none" dirty="0">
              <a:solidFill>
                <a:srgbClr val="004D80"/>
              </a:solidFill>
              <a:latin typeface="Arial"/>
              <a:ea typeface="Arial"/>
              <a:cs typeface="Arial"/>
              <a:sym typeface="Arial"/>
            </a:endParaRPr>
          </a:p>
        </p:txBody>
      </p:sp>
      <p:pic>
        <p:nvPicPr>
          <p:cNvPr id="6" name="Picture 5">
            <a:extLst>
              <a:ext uri="{FF2B5EF4-FFF2-40B4-BE49-F238E27FC236}">
                <a16:creationId xmlns:a16="http://schemas.microsoft.com/office/drawing/2014/main" id="{C4355C61-C8B5-FC43-716E-2DAF9EF2173F}"/>
              </a:ext>
            </a:extLst>
          </p:cNvPr>
          <p:cNvPicPr>
            <a:picLocks noChangeAspect="1"/>
          </p:cNvPicPr>
          <p:nvPr/>
        </p:nvPicPr>
        <p:blipFill>
          <a:blip r:embed="rId4"/>
          <a:stretch>
            <a:fillRect/>
          </a:stretch>
        </p:blipFill>
        <p:spPr>
          <a:xfrm>
            <a:off x="8245803" y="2400300"/>
            <a:ext cx="393700" cy="342900"/>
          </a:xfrm>
          <a:prstGeom prst="rect">
            <a:avLst/>
          </a:prstGeom>
        </p:spPr>
      </p:pic>
      <p:sp>
        <p:nvSpPr>
          <p:cNvPr id="2" name="Slide Number Placeholder 1">
            <a:extLst>
              <a:ext uri="{FF2B5EF4-FFF2-40B4-BE49-F238E27FC236}">
                <a16:creationId xmlns:a16="http://schemas.microsoft.com/office/drawing/2014/main" id="{41E0600C-BA0B-23E5-BC37-74B7F48387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pic>
        <p:nvPicPr>
          <p:cNvPr id="7" name="Picture 6" descr="AI Bridge Banner Image">
            <a:extLst>
              <a:ext uri="{FF2B5EF4-FFF2-40B4-BE49-F238E27FC236}">
                <a16:creationId xmlns:a16="http://schemas.microsoft.com/office/drawing/2014/main" id="{092DC75D-1578-E83A-A313-EA2C2FF64E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255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Fine-tuning</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1187987"/>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The </a:t>
            </a:r>
            <a:r>
              <a:rPr lang="en" sz="2400" b="1" dirty="0">
                <a:solidFill>
                  <a:schemeClr val="dk1"/>
                </a:solidFill>
                <a:latin typeface="+mj-lt"/>
                <a:ea typeface="Helvetica Neue"/>
                <a:cs typeface="Helvetica Neue"/>
                <a:sym typeface="Helvetica Neue"/>
              </a:rPr>
              <a:t>reward model</a:t>
            </a:r>
            <a:r>
              <a:rPr lang="en" sz="2400" dirty="0">
                <a:solidFill>
                  <a:schemeClr val="dk1"/>
                </a:solidFill>
                <a:latin typeface="+mj-lt"/>
                <a:ea typeface="Helvetica Neue"/>
                <a:cs typeface="Helvetica Neue"/>
                <a:sym typeface="Helvetica Neue"/>
              </a:rPr>
              <a:t> and </a:t>
            </a:r>
            <a:r>
              <a:rPr lang="en" sz="2400" b="1" dirty="0">
                <a:solidFill>
                  <a:schemeClr val="dk1"/>
                </a:solidFill>
                <a:latin typeface="+mj-lt"/>
                <a:ea typeface="Helvetica Neue"/>
                <a:cs typeface="Helvetica Neue"/>
                <a:sym typeface="Helvetica Neue"/>
              </a:rPr>
              <a:t>new data</a:t>
            </a:r>
            <a:r>
              <a:rPr lang="en" sz="2400" dirty="0">
                <a:solidFill>
                  <a:schemeClr val="dk1"/>
                </a:solidFill>
                <a:latin typeface="+mj-lt"/>
                <a:ea typeface="Helvetica Neue"/>
                <a:cs typeface="Helvetica Neue"/>
                <a:sym typeface="Helvetica Neue"/>
              </a:rPr>
              <a:t> are then used to actually </a:t>
            </a:r>
            <a:r>
              <a:rPr lang="en" sz="2400" b="1" dirty="0">
                <a:solidFill>
                  <a:schemeClr val="dk1"/>
                </a:solidFill>
                <a:latin typeface="+mj-lt"/>
                <a:ea typeface="Helvetica Neue"/>
                <a:cs typeface="Helvetica Neue"/>
                <a:sym typeface="Helvetica Neue"/>
              </a:rPr>
              <a:t>fine-tune</a:t>
            </a:r>
            <a:r>
              <a:rPr lang="en" sz="2400" dirty="0">
                <a:solidFill>
                  <a:schemeClr val="dk1"/>
                </a:solidFill>
                <a:latin typeface="+mj-lt"/>
                <a:ea typeface="Helvetica Neue"/>
                <a:cs typeface="Helvetica Neue"/>
                <a:sym typeface="Helvetica Neue"/>
              </a:rPr>
              <a:t>.</a:t>
            </a:r>
          </a:p>
        </p:txBody>
      </p:sp>
      <p:pic>
        <p:nvPicPr>
          <p:cNvPr id="6" name="Picture 2">
            <a:extLst>
              <a:ext uri="{FF2B5EF4-FFF2-40B4-BE49-F238E27FC236}">
                <a16:creationId xmlns:a16="http://schemas.microsoft.com/office/drawing/2014/main" id="{9AA52E32-4218-2897-DC78-08656D50D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440" y="1832362"/>
            <a:ext cx="4630012" cy="27847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98B0B05-C139-3F38-CA5A-459C4D5555DA}"/>
              </a:ext>
            </a:extLst>
          </p:cNvPr>
          <p:cNvSpPr/>
          <p:nvPr/>
        </p:nvSpPr>
        <p:spPr>
          <a:xfrm>
            <a:off x="5271798" y="1832362"/>
            <a:ext cx="1484156" cy="271579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001"/>
          </a:p>
        </p:txBody>
      </p:sp>
      <p:sp>
        <p:nvSpPr>
          <p:cNvPr id="3" name="Slide Number Placeholder 2">
            <a:extLst>
              <a:ext uri="{FF2B5EF4-FFF2-40B4-BE49-F238E27FC236}">
                <a16:creationId xmlns:a16="http://schemas.microsoft.com/office/drawing/2014/main" id="{4EF976FF-0E6C-EB4B-2846-068641C6E7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pic>
        <p:nvPicPr>
          <p:cNvPr id="5" name="Picture 4" descr="AI Bridge Banner Image">
            <a:extLst>
              <a:ext uri="{FF2B5EF4-FFF2-40B4-BE49-F238E27FC236}">
                <a16:creationId xmlns:a16="http://schemas.microsoft.com/office/drawing/2014/main" id="{D61D4BC6-EE25-955A-ABD8-D62EAAB13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981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05;p46">
            <a:extLst>
              <a:ext uri="{FF2B5EF4-FFF2-40B4-BE49-F238E27FC236}">
                <a16:creationId xmlns:a16="http://schemas.microsoft.com/office/drawing/2014/main" id="{8AC7ABFD-415A-A6C5-8EBF-7FC595808322}"/>
              </a:ext>
            </a:extLst>
          </p:cNvPr>
          <p:cNvSpPr/>
          <p:nvPr/>
        </p:nvSpPr>
        <p:spPr>
          <a:xfrm>
            <a:off x="1701023" y="2224600"/>
            <a:ext cx="1520668" cy="694300"/>
          </a:xfrm>
          <a:prstGeom prst="roundRect">
            <a:avLst>
              <a:gd name="adj" fmla="val 9388"/>
            </a:avLst>
          </a:prstGeom>
          <a:solidFill>
            <a:schemeClr val="accent1">
              <a:lumMod val="40000"/>
              <a:lumOff val="60000"/>
            </a:schemeClr>
          </a:solidFill>
          <a:ln w="76200" cap="flat" cmpd="sng">
            <a:solidFill>
              <a:schemeClr val="accent1">
                <a:lumMod val="50000"/>
              </a:scheme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2400" b="1" dirty="0">
                <a:latin typeface="Helvetica Neue"/>
                <a:sym typeface="Helvetica Neue"/>
              </a:rPr>
              <a:t>GPT</a:t>
            </a:r>
            <a:endParaRPr sz="2400" b="1" i="0" u="none" strike="noStrike" cap="none" dirty="0">
              <a:solidFill>
                <a:srgbClr val="000000"/>
              </a:solidFill>
              <a:latin typeface="Arial"/>
              <a:ea typeface="Arial"/>
              <a:cs typeface="Arial"/>
              <a:sym typeface="Arial"/>
            </a:endParaRPr>
          </a:p>
        </p:txBody>
      </p:sp>
      <p:pic>
        <p:nvPicPr>
          <p:cNvPr id="3" name="Google Shape;404;p46" descr="Line Line">
            <a:extLst>
              <a:ext uri="{FF2B5EF4-FFF2-40B4-BE49-F238E27FC236}">
                <a16:creationId xmlns:a16="http://schemas.microsoft.com/office/drawing/2014/main" id="{B6F88FAE-F4CF-4B26-533E-2BDC845D8EC6}"/>
              </a:ext>
            </a:extLst>
          </p:cNvPr>
          <p:cNvPicPr preferRelativeResize="0"/>
          <p:nvPr/>
        </p:nvPicPr>
        <p:blipFill rotWithShape="1">
          <a:blip r:embed="rId2">
            <a:alphaModFix/>
          </a:blip>
          <a:srcRect/>
          <a:stretch/>
        </p:blipFill>
        <p:spPr>
          <a:xfrm>
            <a:off x="3510812" y="2486461"/>
            <a:ext cx="473913" cy="170578"/>
          </a:xfrm>
          <a:prstGeom prst="rect">
            <a:avLst/>
          </a:prstGeom>
          <a:noFill/>
          <a:ln>
            <a:noFill/>
          </a:ln>
        </p:spPr>
      </p:pic>
      <p:sp>
        <p:nvSpPr>
          <p:cNvPr id="4" name="Google Shape;408;p46">
            <a:extLst>
              <a:ext uri="{FF2B5EF4-FFF2-40B4-BE49-F238E27FC236}">
                <a16:creationId xmlns:a16="http://schemas.microsoft.com/office/drawing/2014/main" id="{E63E3937-8915-1DA2-87E5-713EDBB87EF1}"/>
              </a:ext>
            </a:extLst>
          </p:cNvPr>
          <p:cNvSpPr txBox="1"/>
          <p:nvPr/>
        </p:nvSpPr>
        <p:spPr>
          <a:xfrm>
            <a:off x="3909689" y="1971259"/>
            <a:ext cx="4071487" cy="1136721"/>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“The highest mountain is Himalayas.”</a:t>
            </a:r>
            <a:endParaRPr lang="en-US" sz="2400" b="0" i="0" u="none" strike="noStrike" cap="none" dirty="0">
              <a:solidFill>
                <a:srgbClr val="004D80"/>
              </a:solidFill>
              <a:latin typeface="Arial"/>
              <a:ea typeface="Arial"/>
              <a:cs typeface="Arial"/>
              <a:sym typeface="Arial"/>
            </a:endParaRPr>
          </a:p>
        </p:txBody>
      </p:sp>
      <p:sp>
        <p:nvSpPr>
          <p:cNvPr id="5" name="Google Shape;408;p46">
            <a:extLst>
              <a:ext uri="{FF2B5EF4-FFF2-40B4-BE49-F238E27FC236}">
                <a16:creationId xmlns:a16="http://schemas.microsoft.com/office/drawing/2014/main" id="{C213369F-2094-4DB5-F82E-3664E2E7C8BE}"/>
              </a:ext>
            </a:extLst>
          </p:cNvPr>
          <p:cNvSpPr txBox="1"/>
          <p:nvPr/>
        </p:nvSpPr>
        <p:spPr>
          <a:xfrm>
            <a:off x="0" y="738756"/>
            <a:ext cx="4071487" cy="1136721"/>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2400" b="1" dirty="0">
                <a:solidFill>
                  <a:srgbClr val="004D80"/>
                </a:solidFill>
                <a:latin typeface="Helvetica Neue"/>
                <a:ea typeface="Helvetica Neue"/>
                <a:cs typeface="Helvetica Neue"/>
                <a:sym typeface="Helvetica Neue"/>
              </a:rPr>
              <a:t>“What is the highest mountain?”</a:t>
            </a:r>
            <a:endParaRPr sz="2400" b="0" i="0" u="none" strike="noStrike" cap="none" dirty="0">
              <a:solidFill>
                <a:srgbClr val="004D80"/>
              </a:solidFill>
              <a:latin typeface="Arial"/>
              <a:ea typeface="Arial"/>
              <a:cs typeface="Arial"/>
              <a:sym typeface="Arial"/>
            </a:endParaRPr>
          </a:p>
        </p:txBody>
      </p:sp>
      <p:pic>
        <p:nvPicPr>
          <p:cNvPr id="6" name="Picture 5">
            <a:extLst>
              <a:ext uri="{FF2B5EF4-FFF2-40B4-BE49-F238E27FC236}">
                <a16:creationId xmlns:a16="http://schemas.microsoft.com/office/drawing/2014/main" id="{15F0A614-2F7B-AE67-D554-CC9F4A088083}"/>
              </a:ext>
            </a:extLst>
          </p:cNvPr>
          <p:cNvPicPr>
            <a:picLocks noChangeAspect="1"/>
          </p:cNvPicPr>
          <p:nvPr/>
        </p:nvPicPr>
        <p:blipFill>
          <a:blip r:embed="rId3"/>
          <a:stretch>
            <a:fillRect/>
          </a:stretch>
        </p:blipFill>
        <p:spPr>
          <a:xfrm>
            <a:off x="3510812" y="3415052"/>
            <a:ext cx="3187700" cy="1612900"/>
          </a:xfrm>
          <a:prstGeom prst="rect">
            <a:avLst/>
          </a:prstGeom>
        </p:spPr>
      </p:pic>
      <p:pic>
        <p:nvPicPr>
          <p:cNvPr id="7" name="Google Shape;404;p46" descr="Line Line">
            <a:extLst>
              <a:ext uri="{FF2B5EF4-FFF2-40B4-BE49-F238E27FC236}">
                <a16:creationId xmlns:a16="http://schemas.microsoft.com/office/drawing/2014/main" id="{A06E4DD7-6625-7E97-14A4-70AF8B0E0F1A}"/>
              </a:ext>
            </a:extLst>
          </p:cNvPr>
          <p:cNvPicPr preferRelativeResize="0"/>
          <p:nvPr/>
        </p:nvPicPr>
        <p:blipFill rotWithShape="1">
          <a:blip r:embed="rId2">
            <a:alphaModFix/>
          </a:blip>
          <a:srcRect/>
          <a:stretch/>
        </p:blipFill>
        <p:spPr>
          <a:xfrm rot="5400000">
            <a:off x="4867705" y="3176228"/>
            <a:ext cx="473913" cy="170578"/>
          </a:xfrm>
          <a:prstGeom prst="rect">
            <a:avLst/>
          </a:prstGeom>
          <a:noFill/>
          <a:ln>
            <a:noFill/>
          </a:ln>
        </p:spPr>
      </p:pic>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62D4E9B2-A0A5-2091-BAFA-9ADC0C9972B2}"/>
                  </a:ext>
                </a:extLst>
              </p14:cNvPr>
              <p14:cNvContentPartPr/>
              <p14:nvPr/>
            </p14:nvContentPartPr>
            <p14:xfrm>
              <a:off x="1026364" y="2147652"/>
              <a:ext cx="2555280" cy="1984680"/>
            </p14:xfrm>
          </p:contentPart>
        </mc:Choice>
        <mc:Fallback xmlns="">
          <p:pic>
            <p:nvPicPr>
              <p:cNvPr id="14" name="Ink 13">
                <a:extLst>
                  <a:ext uri="{FF2B5EF4-FFF2-40B4-BE49-F238E27FC236}">
                    <a16:creationId xmlns:a16="http://schemas.microsoft.com/office/drawing/2014/main" id="{62D4E9B2-A0A5-2091-BAFA-9ADC0C9972B2}"/>
                  </a:ext>
                </a:extLst>
              </p:cNvPr>
              <p:cNvPicPr/>
              <p:nvPr/>
            </p:nvPicPr>
            <p:blipFill>
              <a:blip r:embed="rId5"/>
              <a:stretch>
                <a:fillRect/>
              </a:stretch>
            </p:blipFill>
            <p:spPr>
              <a:xfrm>
                <a:off x="1017724" y="2138652"/>
                <a:ext cx="2572920" cy="2002320"/>
              </a:xfrm>
              <a:prstGeom prst="rect">
                <a:avLst/>
              </a:prstGeom>
            </p:spPr>
          </p:pic>
        </mc:Fallback>
      </mc:AlternateContent>
      <p:grpSp>
        <p:nvGrpSpPr>
          <p:cNvPr id="18" name="Group 17">
            <a:extLst>
              <a:ext uri="{FF2B5EF4-FFF2-40B4-BE49-F238E27FC236}">
                <a16:creationId xmlns:a16="http://schemas.microsoft.com/office/drawing/2014/main" id="{E18DC1F7-5FCD-09F0-53CA-27499D74A525}"/>
              </a:ext>
            </a:extLst>
          </p:cNvPr>
          <p:cNvGrpSpPr/>
          <p:nvPr/>
        </p:nvGrpSpPr>
        <p:grpSpPr>
          <a:xfrm>
            <a:off x="3113644" y="1827252"/>
            <a:ext cx="5193360" cy="2366280"/>
            <a:chOff x="3113644" y="1827252"/>
            <a:chExt cx="5193360" cy="2366280"/>
          </a:xfrm>
        </p:grpSpPr>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9AF31F04-4CA1-F1CB-E11E-29B30EA2E8A1}"/>
                    </a:ext>
                  </a:extLst>
                </p14:cNvPr>
                <p14:cNvContentPartPr/>
                <p14:nvPr/>
              </p14:nvContentPartPr>
              <p14:xfrm>
                <a:off x="3144604" y="1827252"/>
                <a:ext cx="5162400" cy="2366280"/>
              </p14:xfrm>
            </p:contentPart>
          </mc:Choice>
          <mc:Fallback xmlns="">
            <p:pic>
              <p:nvPicPr>
                <p:cNvPr id="16" name="Ink 15">
                  <a:extLst>
                    <a:ext uri="{FF2B5EF4-FFF2-40B4-BE49-F238E27FC236}">
                      <a16:creationId xmlns:a16="http://schemas.microsoft.com/office/drawing/2014/main" id="{9AF31F04-4CA1-F1CB-E11E-29B30EA2E8A1}"/>
                    </a:ext>
                  </a:extLst>
                </p:cNvPr>
                <p:cNvPicPr/>
                <p:nvPr/>
              </p:nvPicPr>
              <p:blipFill>
                <a:blip r:embed="rId7"/>
                <a:stretch>
                  <a:fillRect/>
                </a:stretch>
              </p:blipFill>
              <p:spPr>
                <a:xfrm>
                  <a:off x="3135964" y="1818252"/>
                  <a:ext cx="5180040" cy="238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321101F8-5B19-7CCE-2F8D-420A882C22FD}"/>
                    </a:ext>
                  </a:extLst>
                </p14:cNvPr>
                <p14:cNvContentPartPr/>
                <p14:nvPr/>
              </p14:nvContentPartPr>
              <p14:xfrm>
                <a:off x="3113644" y="1844532"/>
                <a:ext cx="224640" cy="216720"/>
              </p14:xfrm>
            </p:contentPart>
          </mc:Choice>
          <mc:Fallback xmlns="">
            <p:pic>
              <p:nvPicPr>
                <p:cNvPr id="17" name="Ink 16">
                  <a:extLst>
                    <a:ext uri="{FF2B5EF4-FFF2-40B4-BE49-F238E27FC236}">
                      <a16:creationId xmlns:a16="http://schemas.microsoft.com/office/drawing/2014/main" id="{321101F8-5B19-7CCE-2F8D-420A882C22FD}"/>
                    </a:ext>
                  </a:extLst>
                </p:cNvPr>
                <p:cNvPicPr/>
                <p:nvPr/>
              </p:nvPicPr>
              <p:blipFill>
                <a:blip r:embed="rId9"/>
                <a:stretch>
                  <a:fillRect/>
                </a:stretch>
              </p:blipFill>
              <p:spPr>
                <a:xfrm>
                  <a:off x="3105004" y="1835532"/>
                  <a:ext cx="242280" cy="234360"/>
                </a:xfrm>
                <a:prstGeom prst="rect">
                  <a:avLst/>
                </a:prstGeom>
              </p:spPr>
            </p:pic>
          </mc:Fallback>
        </mc:AlternateContent>
      </p:grpSp>
      <p:sp>
        <p:nvSpPr>
          <p:cNvPr id="21" name="TextBox 20">
            <a:extLst>
              <a:ext uri="{FF2B5EF4-FFF2-40B4-BE49-F238E27FC236}">
                <a16:creationId xmlns:a16="http://schemas.microsoft.com/office/drawing/2014/main" id="{D5DADC9A-F7D9-D081-0040-E867BC869653}"/>
              </a:ext>
            </a:extLst>
          </p:cNvPr>
          <p:cNvSpPr txBox="1"/>
          <p:nvPr/>
        </p:nvSpPr>
        <p:spPr>
          <a:xfrm>
            <a:off x="6884276" y="4404744"/>
            <a:ext cx="1319592" cy="307777"/>
          </a:xfrm>
          <a:prstGeom prst="rect">
            <a:avLst/>
          </a:prstGeom>
          <a:noFill/>
        </p:spPr>
        <p:txBody>
          <a:bodyPr wrap="none" rtlCol="0">
            <a:spAutoFit/>
          </a:bodyPr>
          <a:lstStyle/>
          <a:p>
            <a:r>
              <a:rPr lang="en-US" dirty="0"/>
              <a:t>Reward signal</a:t>
            </a:r>
          </a:p>
        </p:txBody>
      </p:sp>
      <p:sp>
        <p:nvSpPr>
          <p:cNvPr id="8" name="Slide Number Placeholder 7">
            <a:extLst>
              <a:ext uri="{FF2B5EF4-FFF2-40B4-BE49-F238E27FC236}">
                <a16:creationId xmlns:a16="http://schemas.microsoft.com/office/drawing/2014/main" id="{4976016F-E954-978A-02E8-16CB421E80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pic>
        <p:nvPicPr>
          <p:cNvPr id="9" name="Picture 8" descr="AI Bridge Banner Image">
            <a:extLst>
              <a:ext uri="{FF2B5EF4-FFF2-40B4-BE49-F238E27FC236}">
                <a16:creationId xmlns:a16="http://schemas.microsoft.com/office/drawing/2014/main" id="{04AC1E9E-304E-F162-A48D-CC2863A34D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416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447900" y="1925434"/>
            <a:ext cx="8248200" cy="738633"/>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3600" dirty="0">
                <a:solidFill>
                  <a:srgbClr val="006C65"/>
                </a:solidFill>
                <a:latin typeface="HelveticaNeue" panose="00000400000000000000" pitchFamily="2" charset="0"/>
                <a:ea typeface="Helvetica Neue"/>
                <a:cs typeface="Helvetica Neue"/>
                <a:sym typeface="Helvetica Neue"/>
              </a:rPr>
              <a:t>Now that we’re familiar with LLMs…</a:t>
            </a:r>
            <a:endParaRPr sz="3600" dirty="0">
              <a:solidFill>
                <a:srgbClr val="006C65"/>
              </a:solidFill>
              <a:latin typeface="HelveticaNeue" panose="00000400000000000000" pitchFamily="2" charset="0"/>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4B85C018-8FA2-5288-2FF4-E7833E1879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pic>
        <p:nvPicPr>
          <p:cNvPr id="3" name="Picture 2" descr="AI Bridge Banner Image">
            <a:extLst>
              <a:ext uri="{FF2B5EF4-FFF2-40B4-BE49-F238E27FC236}">
                <a16:creationId xmlns:a16="http://schemas.microsoft.com/office/drawing/2014/main" id="{9EC86392-53EB-69D4-5534-265A11ED2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170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Things to look out for</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1766607"/>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LLMs generate content </a:t>
            </a:r>
            <a:r>
              <a:rPr lang="en" sz="2400" b="1" dirty="0">
                <a:solidFill>
                  <a:schemeClr val="dk1"/>
                </a:solidFill>
                <a:latin typeface="+mj-lt"/>
                <a:ea typeface="Helvetica Neue"/>
                <a:cs typeface="Helvetica Neue"/>
                <a:sym typeface="Helvetica Neue"/>
              </a:rPr>
              <a:t>probabilistically</a:t>
            </a:r>
            <a:r>
              <a:rPr lang="en" sz="2400" dirty="0">
                <a:solidFill>
                  <a:schemeClr val="dk1"/>
                </a:solidFill>
                <a:latin typeface="+mj-lt"/>
                <a:ea typeface="Helvetica Neue"/>
                <a:cs typeface="Helvetica Neue"/>
                <a:sym typeface="Helvetica Neue"/>
              </a:rPr>
              <a:t>.</a:t>
            </a:r>
          </a:p>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Because the goal of LLMs is to </a:t>
            </a:r>
            <a:r>
              <a:rPr lang="en" sz="2400" b="1" dirty="0">
                <a:solidFill>
                  <a:schemeClr val="dk1"/>
                </a:solidFill>
                <a:latin typeface="+mj-lt"/>
                <a:ea typeface="Helvetica Neue"/>
                <a:cs typeface="Helvetica Neue"/>
                <a:sym typeface="Helvetica Neue"/>
              </a:rPr>
              <a:t>emulate human speech</a:t>
            </a:r>
            <a:r>
              <a:rPr lang="en" sz="2400" dirty="0">
                <a:solidFill>
                  <a:schemeClr val="dk1"/>
                </a:solidFill>
                <a:latin typeface="+mj-lt"/>
                <a:ea typeface="Helvetica Neue"/>
                <a:cs typeface="Helvetica Neue"/>
                <a:sym typeface="Helvetica Neue"/>
              </a:rPr>
              <a:t>, they are susceptible to </a:t>
            </a:r>
            <a:r>
              <a:rPr lang="en" sz="2400" b="1" dirty="0">
                <a:solidFill>
                  <a:schemeClr val="dk1"/>
                </a:solidFill>
                <a:latin typeface="+mj-lt"/>
                <a:ea typeface="Helvetica Neue"/>
                <a:cs typeface="Helvetica Neue"/>
                <a:sym typeface="Helvetica Neue"/>
              </a:rPr>
              <a:t>hallucinations</a:t>
            </a:r>
            <a:r>
              <a:rPr lang="en" sz="2400" dirty="0">
                <a:solidFill>
                  <a:schemeClr val="dk1"/>
                </a:solidFill>
                <a:latin typeface="+mj-lt"/>
                <a:ea typeface="Helvetica Neue"/>
                <a:cs typeface="Helvetica Neue"/>
                <a:sym typeface="Helvetica Neue"/>
              </a:rPr>
              <a:t>.</a:t>
            </a:r>
          </a:p>
        </p:txBody>
      </p:sp>
      <p:sp>
        <p:nvSpPr>
          <p:cNvPr id="3" name="Slide Number Placeholder 2">
            <a:extLst>
              <a:ext uri="{FF2B5EF4-FFF2-40B4-BE49-F238E27FC236}">
                <a16:creationId xmlns:a16="http://schemas.microsoft.com/office/drawing/2014/main" id="{705B7F0C-FD5C-451D-3DEC-4DC8F95255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pic>
        <p:nvPicPr>
          <p:cNvPr id="5" name="Picture 4" descr="AI Bridge Banner Image">
            <a:extLst>
              <a:ext uri="{FF2B5EF4-FFF2-40B4-BE49-F238E27FC236}">
                <a16:creationId xmlns:a16="http://schemas.microsoft.com/office/drawing/2014/main" id="{8B5F2584-8C3E-7C9E-B7B9-49D7102FD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617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Things to use AI for</a:t>
            </a:r>
          </a:p>
        </p:txBody>
      </p:sp>
      <p:sp>
        <p:nvSpPr>
          <p:cNvPr id="3" name="Google Shape;74;p16">
            <a:extLst>
              <a:ext uri="{FF2B5EF4-FFF2-40B4-BE49-F238E27FC236}">
                <a16:creationId xmlns:a16="http://schemas.microsoft.com/office/drawing/2014/main" id="{4E4B21B0-E311-2A1C-E10C-C4130AB60D47}"/>
              </a:ext>
            </a:extLst>
          </p:cNvPr>
          <p:cNvSpPr txBox="1"/>
          <p:nvPr/>
        </p:nvSpPr>
        <p:spPr>
          <a:xfrm>
            <a:off x="447900" y="1094107"/>
            <a:ext cx="8248200" cy="31700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dirty="0">
                <a:solidFill>
                  <a:srgbClr val="006C65"/>
                </a:solidFill>
                <a:latin typeface="HelveticaNeue" panose="00000400000000000000" pitchFamily="2" charset="0"/>
                <a:ea typeface="Helvetica Neue"/>
                <a:cs typeface="Helvetica Neue"/>
                <a:sym typeface="Helvetica Neue"/>
              </a:rPr>
              <a:t>“If I had to take one of the top use cases [for Microsoft Copilot], it’s </a:t>
            </a:r>
            <a:r>
              <a:rPr lang="en-US" sz="3600" dirty="0">
                <a:solidFill>
                  <a:srgbClr val="002060"/>
                </a:solidFill>
                <a:latin typeface="HelveticaNeue" panose="00000400000000000000" pitchFamily="2" charset="0"/>
                <a:ea typeface="Helvetica Neue"/>
                <a:cs typeface="Helvetica Neue"/>
                <a:sym typeface="Helvetica Neue"/>
              </a:rPr>
              <a:t>summary</a:t>
            </a:r>
            <a:r>
              <a:rPr lang="en-US" sz="3600" dirty="0">
                <a:solidFill>
                  <a:srgbClr val="006C65"/>
                </a:solidFill>
                <a:latin typeface="HelveticaNeue" panose="00000400000000000000" pitchFamily="2" charset="0"/>
                <a:ea typeface="Helvetica Neue"/>
                <a:cs typeface="Helvetica Neue"/>
                <a:sym typeface="Helvetica Neue"/>
              </a:rPr>
              <a:t>. It’s </a:t>
            </a:r>
            <a:r>
              <a:rPr lang="en-US" sz="3600" dirty="0">
                <a:solidFill>
                  <a:srgbClr val="002060"/>
                </a:solidFill>
                <a:latin typeface="HelveticaNeue" panose="00000400000000000000" pitchFamily="2" charset="0"/>
                <a:ea typeface="Helvetica Neue"/>
                <a:cs typeface="Helvetica Neue"/>
                <a:sym typeface="Helvetica Neue"/>
              </a:rPr>
              <a:t>helping people make content more digestible</a:t>
            </a:r>
            <a:r>
              <a:rPr lang="en-US" sz="3600" dirty="0">
                <a:solidFill>
                  <a:srgbClr val="006C65"/>
                </a:solidFill>
                <a:latin typeface="HelveticaNeue" panose="00000400000000000000" pitchFamily="2" charset="0"/>
                <a:ea typeface="Helvetica Neue"/>
                <a:cs typeface="Helvetica Neue"/>
                <a:sym typeface="Helvetica Neue"/>
              </a:rPr>
              <a:t>.”</a:t>
            </a:r>
          </a:p>
          <a:p>
            <a:pPr lvl="6"/>
            <a:r>
              <a:rPr lang="en-US" sz="3600" dirty="0">
                <a:solidFill>
                  <a:srgbClr val="006C65"/>
                </a:solidFill>
                <a:latin typeface="HelveticaNeue" panose="00000400000000000000" pitchFamily="2" charset="0"/>
                <a:ea typeface="Helvetica Neue"/>
                <a:cs typeface="Helvetica Neue"/>
                <a:sym typeface="Helvetica Neue"/>
              </a:rPr>
              <a:t>				</a:t>
            </a:r>
            <a:r>
              <a:rPr lang="en-US" dirty="0">
                <a:solidFill>
                  <a:srgbClr val="006C65"/>
                </a:solidFill>
                <a:latin typeface="HelveticaNeue" panose="00000400000000000000" pitchFamily="2" charset="0"/>
                <a:ea typeface="Helvetica Neue"/>
                <a:cs typeface="Helvetica Neue"/>
                <a:sym typeface="Helvetica Neue"/>
              </a:rPr>
              <a:t>- Divya Kumar</a:t>
            </a:r>
            <a:br>
              <a:rPr lang="en-US" dirty="0">
                <a:solidFill>
                  <a:srgbClr val="006C65"/>
                </a:solidFill>
                <a:latin typeface="HelveticaNeue" panose="00000400000000000000" pitchFamily="2" charset="0"/>
                <a:ea typeface="Helvetica Neue"/>
                <a:cs typeface="Helvetica Neue"/>
                <a:sym typeface="Helvetica Neue"/>
              </a:rPr>
            </a:br>
            <a:r>
              <a:rPr lang="en-US" dirty="0">
                <a:solidFill>
                  <a:srgbClr val="006C65"/>
                </a:solidFill>
                <a:latin typeface="HelveticaNeue" panose="00000400000000000000" pitchFamily="2" charset="0"/>
                <a:ea typeface="Helvetica Neue"/>
                <a:cs typeface="Helvetica Neue"/>
                <a:sym typeface="Helvetica Neue"/>
              </a:rPr>
              <a:t>				GM of search and AI marketing, Microsoft</a:t>
            </a:r>
          </a:p>
        </p:txBody>
      </p:sp>
      <p:sp>
        <p:nvSpPr>
          <p:cNvPr id="2" name="Slide Number Placeholder 1">
            <a:extLst>
              <a:ext uri="{FF2B5EF4-FFF2-40B4-BE49-F238E27FC236}">
                <a16:creationId xmlns:a16="http://schemas.microsoft.com/office/drawing/2014/main" id="{0D76ED2F-77DA-9657-79D3-7E1FB90954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pic>
        <p:nvPicPr>
          <p:cNvPr id="5" name="Picture 4" descr="AI Bridge Banner Image">
            <a:extLst>
              <a:ext uri="{FF2B5EF4-FFF2-40B4-BE49-F238E27FC236}">
                <a16:creationId xmlns:a16="http://schemas.microsoft.com/office/drawing/2014/main" id="{BF2C014D-EBE7-E2B8-FD36-98459B59A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051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73"/>
        <p:cNvGrpSpPr/>
        <p:nvPr/>
      </p:nvGrpSpPr>
      <p:grpSpPr>
        <a:xfrm>
          <a:off x="0" y="0"/>
          <a:ext cx="0" cy="0"/>
          <a:chOff x="0" y="0"/>
          <a:chExt cx="0" cy="0"/>
        </a:xfrm>
      </p:grpSpPr>
      <p:sp>
        <p:nvSpPr>
          <p:cNvPr id="74" name="Google Shape;74;p16"/>
          <p:cNvSpPr txBox="1"/>
          <p:nvPr/>
        </p:nvSpPr>
        <p:spPr>
          <a:xfrm>
            <a:off x="447900" y="1925434"/>
            <a:ext cx="8248200" cy="1292631"/>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3600" dirty="0">
                <a:solidFill>
                  <a:srgbClr val="006C65"/>
                </a:solidFill>
                <a:latin typeface="HelveticaNeue" panose="00000400000000000000" pitchFamily="2" charset="0"/>
                <a:ea typeface="Helvetica Neue"/>
                <a:cs typeface="Helvetica Neue"/>
                <a:sym typeface="Helvetica Neue"/>
              </a:rPr>
              <a:t>The short-term goal: </a:t>
            </a:r>
            <a:r>
              <a:rPr lang="en-US" sz="3600" dirty="0" err="1">
                <a:solidFill>
                  <a:srgbClr val="006C65"/>
                </a:solidFill>
                <a:latin typeface="HelveticaNeue" panose="00000400000000000000" pitchFamily="2" charset="0"/>
                <a:ea typeface="Helvetica Neue"/>
                <a:cs typeface="Helvetica Neue"/>
                <a:sym typeface="Helvetica Neue"/>
              </a:rPr>
              <a:t>catalysing</a:t>
            </a:r>
            <a:r>
              <a:rPr lang="en-US" sz="3600" dirty="0">
                <a:solidFill>
                  <a:srgbClr val="006C65"/>
                </a:solidFill>
                <a:latin typeface="HelveticaNeue" panose="00000400000000000000" pitchFamily="2" charset="0"/>
                <a:ea typeface="Helvetica Neue"/>
                <a:cs typeface="Helvetica Neue"/>
                <a:sym typeface="Helvetica Neue"/>
              </a:rPr>
              <a:t> productivity</a:t>
            </a:r>
            <a:endParaRPr sz="3600" dirty="0">
              <a:solidFill>
                <a:srgbClr val="006C65"/>
              </a:solidFill>
              <a:latin typeface="HelveticaNeue" panose="00000400000000000000" pitchFamily="2" charset="0"/>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A04BCBD7-58CC-31EB-261D-416A4FAE78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3" name="Picture 2" descr="AI Bridge Banner Image">
            <a:extLst>
              <a:ext uri="{FF2B5EF4-FFF2-40B4-BE49-F238E27FC236}">
                <a16:creationId xmlns:a16="http://schemas.microsoft.com/office/drawing/2014/main" id="{59850525-E7BD-F036-921F-2DD43583C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09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447900" y="1925434"/>
            <a:ext cx="8248200" cy="1292631"/>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3600" dirty="0">
                <a:solidFill>
                  <a:srgbClr val="006C65"/>
                </a:solidFill>
                <a:latin typeface="HelveticaNeue" panose="00000400000000000000" pitchFamily="2" charset="0"/>
                <a:ea typeface="Helvetica Neue"/>
                <a:cs typeface="Helvetica Neue"/>
                <a:sym typeface="Helvetica Neue"/>
              </a:rPr>
              <a:t>In fact, we’re so confident in AI that…</a:t>
            </a:r>
            <a:endParaRPr sz="3600" dirty="0">
              <a:solidFill>
                <a:srgbClr val="006C65"/>
              </a:solidFill>
              <a:latin typeface="HelveticaNeue" panose="00000400000000000000" pitchFamily="2" charset="0"/>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4B85C018-8FA2-5288-2FF4-E7833E1879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pic>
        <p:nvPicPr>
          <p:cNvPr id="3" name="Picture 2" descr="AI Bridge Banner Image">
            <a:extLst>
              <a:ext uri="{FF2B5EF4-FFF2-40B4-BE49-F238E27FC236}">
                <a16:creationId xmlns:a16="http://schemas.microsoft.com/office/drawing/2014/main" id="{9EC86392-53EB-69D4-5534-265A11ED2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918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447900" y="1925434"/>
            <a:ext cx="8248200" cy="738633"/>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3600" dirty="0">
                <a:solidFill>
                  <a:srgbClr val="006C65"/>
                </a:solidFill>
                <a:latin typeface="HelveticaNeue" panose="00000400000000000000" pitchFamily="2" charset="0"/>
                <a:ea typeface="Helvetica Neue"/>
                <a:cs typeface="Helvetica Neue"/>
                <a:sym typeface="Helvetica Neue"/>
              </a:rPr>
              <a:t>Anything else?</a:t>
            </a:r>
            <a:endParaRPr sz="3600" dirty="0">
              <a:solidFill>
                <a:srgbClr val="006C65"/>
              </a:solidFill>
              <a:latin typeface="HelveticaNeue" panose="00000400000000000000" pitchFamily="2" charset="0"/>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4B85C018-8FA2-5288-2FF4-E7833E1879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pic>
        <p:nvPicPr>
          <p:cNvPr id="3" name="Picture 2" descr="AI Bridge Banner Image">
            <a:extLst>
              <a:ext uri="{FF2B5EF4-FFF2-40B4-BE49-F238E27FC236}">
                <a16:creationId xmlns:a16="http://schemas.microsoft.com/office/drawing/2014/main" id="{9EC86392-53EB-69D4-5534-265A11ED2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963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Things we’re using AI for</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1920495"/>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US" sz="2400" dirty="0">
                <a:solidFill>
                  <a:schemeClr val="dk1"/>
                </a:solidFill>
                <a:latin typeface="+mj-lt"/>
                <a:ea typeface="Helvetica Neue"/>
                <a:cs typeface="Helvetica Neue"/>
                <a:sym typeface="Helvetica Neue"/>
              </a:rPr>
              <a:t>Content summary – a lot of information coming in at once</a:t>
            </a:r>
          </a:p>
          <a:p>
            <a:pPr marL="457200" lvl="0" indent="-381000" algn="l" rtl="0">
              <a:lnSpc>
                <a:spcPct val="115000"/>
              </a:lnSpc>
              <a:spcBef>
                <a:spcPts val="1200"/>
              </a:spcBef>
              <a:spcAft>
                <a:spcPts val="0"/>
              </a:spcAft>
              <a:buClr>
                <a:schemeClr val="dk1"/>
              </a:buClr>
              <a:buSzPts val="2400"/>
              <a:buFont typeface="Helvetica Neue"/>
              <a:buChar char="●"/>
            </a:pPr>
            <a:r>
              <a:rPr lang="en-US" sz="2400" dirty="0">
                <a:solidFill>
                  <a:schemeClr val="dk1"/>
                </a:solidFill>
                <a:latin typeface="+mj-lt"/>
                <a:ea typeface="Helvetica Neue"/>
                <a:cs typeface="Helvetica Neue"/>
                <a:sym typeface="Helvetica Neue"/>
              </a:rPr>
              <a:t>Retrieval and synthesis</a:t>
            </a:r>
          </a:p>
          <a:p>
            <a:pPr marL="457200" lvl="0" indent="-381000" algn="l" rtl="0">
              <a:lnSpc>
                <a:spcPct val="115000"/>
              </a:lnSpc>
              <a:spcBef>
                <a:spcPts val="1200"/>
              </a:spcBef>
              <a:spcAft>
                <a:spcPts val="0"/>
              </a:spcAft>
              <a:buClr>
                <a:schemeClr val="dk1"/>
              </a:buClr>
              <a:buSzPts val="2400"/>
              <a:buFont typeface="Helvetica Neue"/>
              <a:buChar char="●"/>
            </a:pPr>
            <a:r>
              <a:rPr lang="en-US" sz="2400" b="1" dirty="0">
                <a:solidFill>
                  <a:schemeClr val="dk1"/>
                </a:solidFill>
                <a:latin typeface="+mj-lt"/>
                <a:ea typeface="Helvetica Neue"/>
                <a:cs typeface="Helvetica Neue"/>
                <a:sym typeface="Helvetica Neue"/>
              </a:rPr>
              <a:t>Structure generation</a:t>
            </a:r>
            <a:r>
              <a:rPr lang="en" sz="2400" b="1" dirty="0">
                <a:solidFill>
                  <a:schemeClr val="dk1"/>
                </a:solidFill>
                <a:latin typeface="+mj-lt"/>
                <a:ea typeface="Helvetica Neue"/>
                <a:cs typeface="Helvetica Neue"/>
                <a:sym typeface="Helvetica Neue"/>
              </a:rPr>
              <a:t>:</a:t>
            </a:r>
            <a:r>
              <a:rPr lang="en" sz="2400" dirty="0">
                <a:solidFill>
                  <a:schemeClr val="dk1"/>
                </a:solidFill>
                <a:latin typeface="+mj-lt"/>
                <a:ea typeface="Helvetica Neue"/>
                <a:cs typeface="Helvetica Neue"/>
                <a:sym typeface="Helvetica Neue"/>
              </a:rPr>
              <a:t> text, code, and much more!</a:t>
            </a:r>
            <a:endParaRPr lang="en-US" sz="2400" b="1" dirty="0">
              <a:solidFill>
                <a:schemeClr val="dk1"/>
              </a:solidFill>
              <a:latin typeface="+mj-lt"/>
              <a:ea typeface="Helvetica Neue"/>
              <a:cs typeface="Helvetica Neue"/>
              <a:sym typeface="Helvetica Neue"/>
            </a:endParaRPr>
          </a:p>
        </p:txBody>
      </p:sp>
      <p:sp>
        <p:nvSpPr>
          <p:cNvPr id="3" name="Slide Number Placeholder 2">
            <a:extLst>
              <a:ext uri="{FF2B5EF4-FFF2-40B4-BE49-F238E27FC236}">
                <a16:creationId xmlns:a16="http://schemas.microsoft.com/office/drawing/2014/main" id="{4031CE2A-2429-0899-E260-B494E2CBC4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pic>
        <p:nvPicPr>
          <p:cNvPr id="5" name="Picture 4" descr="AI Bridge Banner Image">
            <a:extLst>
              <a:ext uri="{FF2B5EF4-FFF2-40B4-BE49-F238E27FC236}">
                <a16:creationId xmlns:a16="http://schemas.microsoft.com/office/drawing/2014/main" id="{729B4CBB-482B-31C3-71D7-9C8F7973A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288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447900" y="1925250"/>
            <a:ext cx="82482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a:solidFill>
                  <a:srgbClr val="006C65"/>
                </a:solidFill>
                <a:latin typeface="HelveticaNeue" panose="00000400000000000000" pitchFamily="2" charset="0"/>
                <a:ea typeface="Helvetica Neue"/>
                <a:cs typeface="Helvetica Neue"/>
                <a:sym typeface="Helvetica Neue"/>
              </a:rPr>
              <a:t>CASE STUDY: Solving a coding problem with AI</a:t>
            </a:r>
            <a:endParaRPr sz="3600" dirty="0">
              <a:solidFill>
                <a:srgbClr val="006C65"/>
              </a:solidFill>
              <a:latin typeface="HelveticaNeue" panose="00000400000000000000" pitchFamily="2" charset="0"/>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7C5CED97-1010-9F7B-B588-CD223F407B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pic>
        <p:nvPicPr>
          <p:cNvPr id="3" name="Picture 2" descr="AI Bridge Banner Image">
            <a:extLst>
              <a:ext uri="{FF2B5EF4-FFF2-40B4-BE49-F238E27FC236}">
                <a16:creationId xmlns:a16="http://schemas.microsoft.com/office/drawing/2014/main" id="{82AD883E-5FF0-0A90-D4A6-22C5FFFD7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825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307994" y="1648435"/>
            <a:ext cx="8528012" cy="18466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a:solidFill>
                  <a:srgbClr val="006C65"/>
                </a:solidFill>
                <a:latin typeface="HelveticaNeue" panose="00000400000000000000" pitchFamily="2" charset="0"/>
                <a:ea typeface="Helvetica Neue"/>
                <a:cs typeface="Helvetica Neue"/>
                <a:sym typeface="Helvetica Neue"/>
              </a:rPr>
              <a:t>Let’s say I want to build my own logistic regression model. What would I need?</a:t>
            </a:r>
            <a:endParaRPr sz="3600" dirty="0">
              <a:solidFill>
                <a:srgbClr val="006C65"/>
              </a:solidFill>
              <a:latin typeface="HelveticaNeue" panose="00000400000000000000" pitchFamily="2" charset="0"/>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7C5CED97-1010-9F7B-B588-CD223F407B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pic>
        <p:nvPicPr>
          <p:cNvPr id="3" name="Picture 2" descr="AI Bridge Banner Image">
            <a:extLst>
              <a:ext uri="{FF2B5EF4-FFF2-40B4-BE49-F238E27FC236}">
                <a16:creationId xmlns:a16="http://schemas.microsoft.com/office/drawing/2014/main" id="{82AD883E-5FF0-0A90-D4A6-22C5FFFD7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489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307994" y="1648435"/>
            <a:ext cx="8528012"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a:solidFill>
                  <a:srgbClr val="006C65"/>
                </a:solidFill>
                <a:latin typeface="HelveticaNeue" panose="00000400000000000000" pitchFamily="2" charset="0"/>
                <a:ea typeface="Helvetica Neue"/>
                <a:cs typeface="Helvetica Neue"/>
                <a:sym typeface="Helvetica Neue"/>
              </a:rPr>
              <a:t>But first…</a:t>
            </a:r>
            <a:endParaRPr sz="3600" dirty="0">
              <a:solidFill>
                <a:srgbClr val="006C65"/>
              </a:solidFill>
              <a:latin typeface="HelveticaNeue" panose="00000400000000000000" pitchFamily="2" charset="0"/>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7C5CED97-1010-9F7B-B588-CD223F407B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pic>
        <p:nvPicPr>
          <p:cNvPr id="3" name="Picture 2" descr="AI Bridge Banner Image">
            <a:extLst>
              <a:ext uri="{FF2B5EF4-FFF2-40B4-BE49-F238E27FC236}">
                <a16:creationId xmlns:a16="http://schemas.microsoft.com/office/drawing/2014/main" id="{82AD883E-5FF0-0A90-D4A6-22C5FFFD7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0887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LLM Tips</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2499115"/>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US" sz="2400" dirty="0">
                <a:solidFill>
                  <a:schemeClr val="dk1"/>
                </a:solidFill>
                <a:latin typeface="+mj-lt"/>
                <a:ea typeface="Helvetica Neue"/>
                <a:cs typeface="Helvetica Neue"/>
                <a:sym typeface="Helvetica Neue"/>
              </a:rPr>
              <a:t>Be as </a:t>
            </a:r>
            <a:r>
              <a:rPr lang="en-US" sz="2400" b="1" dirty="0">
                <a:solidFill>
                  <a:schemeClr val="dk1"/>
                </a:solidFill>
                <a:latin typeface="+mj-lt"/>
                <a:ea typeface="Helvetica Neue"/>
                <a:cs typeface="Helvetica Neue"/>
                <a:sym typeface="Helvetica Neue"/>
              </a:rPr>
              <a:t>specific </a:t>
            </a:r>
            <a:r>
              <a:rPr lang="en-US" sz="2400" dirty="0">
                <a:solidFill>
                  <a:schemeClr val="dk1"/>
                </a:solidFill>
                <a:latin typeface="+mj-lt"/>
                <a:ea typeface="Helvetica Neue"/>
                <a:cs typeface="Helvetica Neue"/>
                <a:sym typeface="Helvetica Neue"/>
              </a:rPr>
              <a:t>as possible</a:t>
            </a:r>
          </a:p>
          <a:p>
            <a:pPr marL="457200" lvl="0" indent="-381000" algn="l" rtl="0">
              <a:lnSpc>
                <a:spcPct val="115000"/>
              </a:lnSpc>
              <a:spcBef>
                <a:spcPts val="1200"/>
              </a:spcBef>
              <a:spcAft>
                <a:spcPts val="0"/>
              </a:spcAft>
              <a:buClr>
                <a:schemeClr val="dk1"/>
              </a:buClr>
              <a:buSzPts val="2400"/>
              <a:buFont typeface="Helvetica Neue"/>
              <a:buChar char="●"/>
            </a:pPr>
            <a:r>
              <a:rPr lang="en-US" sz="2400" dirty="0">
                <a:solidFill>
                  <a:schemeClr val="dk1"/>
                </a:solidFill>
                <a:latin typeface="+mj-lt"/>
                <a:ea typeface="Helvetica Neue"/>
                <a:cs typeface="Helvetica Neue"/>
                <a:sym typeface="Helvetica Neue"/>
              </a:rPr>
              <a:t>The power of “</a:t>
            </a:r>
            <a:r>
              <a:rPr lang="en-US" sz="2400" b="1" dirty="0">
                <a:solidFill>
                  <a:schemeClr val="dk1"/>
                </a:solidFill>
                <a:latin typeface="+mj-lt"/>
                <a:ea typeface="Helvetica Neue"/>
                <a:cs typeface="Helvetica Neue"/>
                <a:sym typeface="Helvetica Neue"/>
              </a:rPr>
              <a:t>Act as if…</a:t>
            </a:r>
            <a:r>
              <a:rPr lang="en-US" sz="2400" dirty="0">
                <a:solidFill>
                  <a:schemeClr val="dk1"/>
                </a:solidFill>
                <a:latin typeface="+mj-lt"/>
                <a:ea typeface="Helvetica Neue"/>
                <a:cs typeface="Helvetica Neue"/>
                <a:sym typeface="Helvetica Neue"/>
              </a:rPr>
              <a:t>” </a:t>
            </a:r>
          </a:p>
          <a:p>
            <a:pPr marL="457200" lvl="0" indent="-381000" algn="l" rtl="0">
              <a:lnSpc>
                <a:spcPct val="115000"/>
              </a:lnSpc>
              <a:spcBef>
                <a:spcPts val="1200"/>
              </a:spcBef>
              <a:spcAft>
                <a:spcPts val="0"/>
              </a:spcAft>
              <a:buClr>
                <a:schemeClr val="dk1"/>
              </a:buClr>
              <a:buSzPts val="2400"/>
              <a:buFont typeface="Helvetica Neue"/>
              <a:buChar char="●"/>
            </a:pPr>
            <a:r>
              <a:rPr lang="en-US" sz="2400" dirty="0">
                <a:solidFill>
                  <a:schemeClr val="dk1"/>
                </a:solidFill>
                <a:latin typeface="+mj-lt"/>
                <a:ea typeface="Helvetica Neue"/>
                <a:cs typeface="Helvetica Neue"/>
                <a:sym typeface="Helvetica Neue"/>
              </a:rPr>
              <a:t>Have it </a:t>
            </a:r>
            <a:r>
              <a:rPr lang="en-US" sz="2400" b="1" dirty="0">
                <a:solidFill>
                  <a:schemeClr val="dk1"/>
                </a:solidFill>
                <a:latin typeface="+mj-lt"/>
                <a:ea typeface="Helvetica Neue"/>
                <a:cs typeface="Helvetica Neue"/>
                <a:sym typeface="Helvetica Neue"/>
              </a:rPr>
              <a:t>explain its thoughts step-by-step</a:t>
            </a:r>
          </a:p>
          <a:p>
            <a:pPr marL="457200" lvl="0" indent="-381000" algn="l" rtl="0">
              <a:lnSpc>
                <a:spcPct val="115000"/>
              </a:lnSpc>
              <a:spcBef>
                <a:spcPts val="1200"/>
              </a:spcBef>
              <a:spcAft>
                <a:spcPts val="0"/>
              </a:spcAft>
              <a:buClr>
                <a:schemeClr val="dk1"/>
              </a:buClr>
              <a:buSzPts val="2400"/>
              <a:buFont typeface="Helvetica Neue"/>
              <a:buChar char="●"/>
            </a:pPr>
            <a:r>
              <a:rPr lang="en-US" sz="2400" b="1" dirty="0">
                <a:solidFill>
                  <a:schemeClr val="dk1"/>
                </a:solidFill>
                <a:latin typeface="+mj-lt"/>
                <a:ea typeface="Helvetica Neue"/>
                <a:cs typeface="Helvetica Neue"/>
                <a:sym typeface="Helvetica Neue"/>
              </a:rPr>
              <a:t>“Be concise”</a:t>
            </a:r>
          </a:p>
        </p:txBody>
      </p:sp>
      <p:sp>
        <p:nvSpPr>
          <p:cNvPr id="3" name="Slide Number Placeholder 2">
            <a:extLst>
              <a:ext uri="{FF2B5EF4-FFF2-40B4-BE49-F238E27FC236}">
                <a16:creationId xmlns:a16="http://schemas.microsoft.com/office/drawing/2014/main" id="{4031CE2A-2429-0899-E260-B494E2CBC4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pic>
        <p:nvPicPr>
          <p:cNvPr id="5" name="Picture 4" descr="AI Bridge Banner Image">
            <a:extLst>
              <a:ext uri="{FF2B5EF4-FFF2-40B4-BE49-F238E27FC236}">
                <a16:creationId xmlns:a16="http://schemas.microsoft.com/office/drawing/2014/main" id="{729B4CBB-482B-31C3-71D7-9C8F7973A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5565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Chatbot Workflow</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76200" lvl="0" algn="l" rtl="0">
              <a:lnSpc>
                <a:spcPct val="115000"/>
              </a:lnSpc>
              <a:spcBef>
                <a:spcPts val="1200"/>
              </a:spcBef>
              <a:spcAft>
                <a:spcPts val="0"/>
              </a:spcAft>
              <a:buClr>
                <a:schemeClr val="dk1"/>
              </a:buClr>
              <a:buSzPts val="2400"/>
            </a:pPr>
            <a:r>
              <a:rPr lang="en-US" sz="2400" dirty="0">
                <a:solidFill>
                  <a:schemeClr val="dk1"/>
                </a:solidFill>
                <a:latin typeface="+mj-lt"/>
                <a:ea typeface="Helvetica Neue"/>
                <a:cs typeface="Helvetica Neue"/>
                <a:sym typeface="Helvetica Neue"/>
              </a:rPr>
              <a:t>1. Brainstorm what we need…with the help of AI!</a:t>
            </a:r>
          </a:p>
        </p:txBody>
      </p:sp>
      <p:sp>
        <p:nvSpPr>
          <p:cNvPr id="3" name="Slide Number Placeholder 2">
            <a:extLst>
              <a:ext uri="{FF2B5EF4-FFF2-40B4-BE49-F238E27FC236}">
                <a16:creationId xmlns:a16="http://schemas.microsoft.com/office/drawing/2014/main" id="{4031CE2A-2429-0899-E260-B494E2CBC4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pic>
        <p:nvPicPr>
          <p:cNvPr id="5" name="Picture 4" descr="AI Bridge Banner Image">
            <a:extLst>
              <a:ext uri="{FF2B5EF4-FFF2-40B4-BE49-F238E27FC236}">
                <a16:creationId xmlns:a16="http://schemas.microsoft.com/office/drawing/2014/main" id="{729B4CBB-482B-31C3-71D7-9C8F7973A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961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Chatbot Workflow</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1341876"/>
          </a:xfrm>
          <a:prstGeom prst="rect">
            <a:avLst/>
          </a:prstGeom>
          <a:noFill/>
          <a:ln>
            <a:noFill/>
          </a:ln>
        </p:spPr>
        <p:txBody>
          <a:bodyPr spcFirstLastPara="1" wrap="square" lIns="91425" tIns="91425" rIns="91425" bIns="91425" anchor="t" anchorCtr="0">
            <a:spAutoFit/>
          </a:bodyPr>
          <a:lstStyle/>
          <a:p>
            <a:pPr marL="533400" lvl="0" indent="-457200" algn="l" rtl="0">
              <a:lnSpc>
                <a:spcPct val="115000"/>
              </a:lnSpc>
              <a:spcBef>
                <a:spcPts val="1200"/>
              </a:spcBef>
              <a:spcAft>
                <a:spcPts val="0"/>
              </a:spcAft>
              <a:buClr>
                <a:schemeClr val="dk1"/>
              </a:buClr>
              <a:buSzPts val="2400"/>
              <a:buAutoNum type="arabicPeriod"/>
            </a:pPr>
            <a:r>
              <a:rPr lang="en-US" sz="2400" dirty="0">
                <a:solidFill>
                  <a:schemeClr val="dk1"/>
                </a:solidFill>
                <a:latin typeface="+mj-lt"/>
                <a:ea typeface="Helvetica Neue"/>
                <a:cs typeface="Helvetica Neue"/>
                <a:sym typeface="Helvetica Neue"/>
              </a:rPr>
              <a:t>Brainstorm what we need…with the help of AI!</a:t>
            </a:r>
          </a:p>
          <a:p>
            <a:pPr marL="533400" lvl="0" indent="-457200" algn="l" rtl="0">
              <a:lnSpc>
                <a:spcPct val="115000"/>
              </a:lnSpc>
              <a:spcBef>
                <a:spcPts val="1200"/>
              </a:spcBef>
              <a:spcAft>
                <a:spcPts val="0"/>
              </a:spcAft>
              <a:buClr>
                <a:schemeClr val="dk1"/>
              </a:buClr>
              <a:buSzPts val="2400"/>
              <a:buAutoNum type="arabicPeriod"/>
            </a:pPr>
            <a:r>
              <a:rPr lang="en-US" sz="2400" dirty="0">
                <a:solidFill>
                  <a:schemeClr val="dk1"/>
                </a:solidFill>
                <a:latin typeface="+mj-lt"/>
                <a:ea typeface="Helvetica Neue"/>
                <a:cs typeface="Helvetica Neue"/>
                <a:sym typeface="Helvetica Neue"/>
              </a:rPr>
              <a:t>Turn the ideas into a workflow…with the help of AI!</a:t>
            </a:r>
          </a:p>
        </p:txBody>
      </p:sp>
      <p:sp>
        <p:nvSpPr>
          <p:cNvPr id="3" name="Slide Number Placeholder 2">
            <a:extLst>
              <a:ext uri="{FF2B5EF4-FFF2-40B4-BE49-F238E27FC236}">
                <a16:creationId xmlns:a16="http://schemas.microsoft.com/office/drawing/2014/main" id="{4031CE2A-2429-0899-E260-B494E2CBC4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pic>
        <p:nvPicPr>
          <p:cNvPr id="5" name="Picture 4" descr="AI Bridge Banner Image">
            <a:extLst>
              <a:ext uri="{FF2B5EF4-FFF2-40B4-BE49-F238E27FC236}">
                <a16:creationId xmlns:a16="http://schemas.microsoft.com/office/drawing/2014/main" id="{729B4CBB-482B-31C3-71D7-9C8F7973A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025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Chatbot Workflow</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2499115"/>
          </a:xfrm>
          <a:prstGeom prst="rect">
            <a:avLst/>
          </a:prstGeom>
          <a:noFill/>
          <a:ln>
            <a:noFill/>
          </a:ln>
        </p:spPr>
        <p:txBody>
          <a:bodyPr spcFirstLastPara="1" wrap="square" lIns="91425" tIns="91425" rIns="91425" bIns="91425" anchor="t" anchorCtr="0">
            <a:spAutoFit/>
          </a:bodyPr>
          <a:lstStyle/>
          <a:p>
            <a:pPr marL="533400" lvl="0" indent="-457200" algn="l" rtl="0">
              <a:lnSpc>
                <a:spcPct val="115000"/>
              </a:lnSpc>
              <a:spcBef>
                <a:spcPts val="1200"/>
              </a:spcBef>
              <a:spcAft>
                <a:spcPts val="0"/>
              </a:spcAft>
              <a:buClr>
                <a:schemeClr val="dk1"/>
              </a:buClr>
              <a:buSzPts val="2400"/>
              <a:buAutoNum type="arabicPeriod"/>
            </a:pPr>
            <a:r>
              <a:rPr lang="en-US" sz="2400" dirty="0">
                <a:solidFill>
                  <a:schemeClr val="dk1"/>
                </a:solidFill>
                <a:latin typeface="+mj-lt"/>
                <a:ea typeface="Helvetica Neue"/>
                <a:cs typeface="Helvetica Neue"/>
                <a:sym typeface="Helvetica Neue"/>
              </a:rPr>
              <a:t>Brainstorm what we need…with the help of AI!</a:t>
            </a:r>
          </a:p>
          <a:p>
            <a:pPr marL="533400" lvl="0" indent="-457200" algn="l" rtl="0">
              <a:lnSpc>
                <a:spcPct val="115000"/>
              </a:lnSpc>
              <a:spcBef>
                <a:spcPts val="1200"/>
              </a:spcBef>
              <a:spcAft>
                <a:spcPts val="0"/>
              </a:spcAft>
              <a:buClr>
                <a:schemeClr val="dk1"/>
              </a:buClr>
              <a:buSzPts val="2400"/>
              <a:buAutoNum type="arabicPeriod"/>
            </a:pPr>
            <a:r>
              <a:rPr lang="en-US" sz="2400" dirty="0">
                <a:solidFill>
                  <a:schemeClr val="dk1"/>
                </a:solidFill>
                <a:latin typeface="+mj-lt"/>
                <a:ea typeface="Helvetica Neue"/>
                <a:cs typeface="Helvetica Neue"/>
                <a:sym typeface="Helvetica Neue"/>
              </a:rPr>
              <a:t>Turn the ideas into a workflow…with the help of AI!</a:t>
            </a:r>
          </a:p>
          <a:p>
            <a:pPr marL="533400" lvl="0" indent="-457200" algn="l" rtl="0">
              <a:lnSpc>
                <a:spcPct val="115000"/>
              </a:lnSpc>
              <a:spcBef>
                <a:spcPts val="1200"/>
              </a:spcBef>
              <a:spcAft>
                <a:spcPts val="0"/>
              </a:spcAft>
              <a:buClr>
                <a:schemeClr val="dk1"/>
              </a:buClr>
              <a:buSzPts val="2400"/>
              <a:buAutoNum type="arabicPeriod"/>
            </a:pPr>
            <a:r>
              <a:rPr lang="en-US" sz="2400" dirty="0">
                <a:solidFill>
                  <a:schemeClr val="dk1"/>
                </a:solidFill>
                <a:latin typeface="+mj-lt"/>
                <a:ea typeface="Helvetica Neue"/>
                <a:cs typeface="Helvetica Neue"/>
                <a:sym typeface="Helvetica Neue"/>
              </a:rPr>
              <a:t>Edit the workflow as necessary.</a:t>
            </a:r>
          </a:p>
          <a:p>
            <a:pPr marL="533400" lvl="0" indent="-457200" algn="l" rtl="0">
              <a:lnSpc>
                <a:spcPct val="115000"/>
              </a:lnSpc>
              <a:spcBef>
                <a:spcPts val="1200"/>
              </a:spcBef>
              <a:spcAft>
                <a:spcPts val="0"/>
              </a:spcAft>
              <a:buClr>
                <a:schemeClr val="dk1"/>
              </a:buClr>
              <a:buSzPts val="2400"/>
              <a:buAutoNum type="arabicPeriod"/>
            </a:pPr>
            <a:endParaRPr lang="en-US" sz="2400" dirty="0">
              <a:solidFill>
                <a:schemeClr val="dk1"/>
              </a:solidFill>
              <a:latin typeface="+mj-lt"/>
              <a:ea typeface="Helvetica Neue"/>
              <a:cs typeface="Helvetica Neue"/>
              <a:sym typeface="Helvetica Neue"/>
            </a:endParaRPr>
          </a:p>
        </p:txBody>
      </p:sp>
      <p:sp>
        <p:nvSpPr>
          <p:cNvPr id="3" name="Slide Number Placeholder 2">
            <a:extLst>
              <a:ext uri="{FF2B5EF4-FFF2-40B4-BE49-F238E27FC236}">
                <a16:creationId xmlns:a16="http://schemas.microsoft.com/office/drawing/2014/main" id="{4031CE2A-2429-0899-E260-B494E2CBC4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pic>
        <p:nvPicPr>
          <p:cNvPr id="5" name="Picture 4" descr="AI Bridge Banner Image">
            <a:extLst>
              <a:ext uri="{FF2B5EF4-FFF2-40B4-BE49-F238E27FC236}">
                <a16:creationId xmlns:a16="http://schemas.microsoft.com/office/drawing/2014/main" id="{729B4CBB-482B-31C3-71D7-9C8F7973A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835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Catalyst</a:t>
            </a:r>
          </a:p>
        </p:txBody>
      </p:sp>
      <p:sp>
        <p:nvSpPr>
          <p:cNvPr id="6" name="Google Shape;140;p27">
            <a:extLst>
              <a:ext uri="{FF2B5EF4-FFF2-40B4-BE49-F238E27FC236}">
                <a16:creationId xmlns:a16="http://schemas.microsoft.com/office/drawing/2014/main" id="{6EB3B890-3773-9AD1-2646-46A1D6A7B6C3}"/>
              </a:ext>
            </a:extLst>
          </p:cNvPr>
          <p:cNvSpPr txBox="1"/>
          <p:nvPr/>
        </p:nvSpPr>
        <p:spPr>
          <a:xfrm>
            <a:off x="314550" y="644375"/>
            <a:ext cx="8514900" cy="1920495"/>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Aiding human productivity</a:t>
            </a:r>
          </a:p>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“Weak” AI: humans need to be in the loop</a:t>
            </a:r>
          </a:p>
          <a:p>
            <a:pPr marL="76200" lvl="0" algn="l" rtl="0">
              <a:lnSpc>
                <a:spcPct val="115000"/>
              </a:lnSpc>
              <a:spcBef>
                <a:spcPts val="1200"/>
              </a:spcBef>
              <a:spcAft>
                <a:spcPts val="0"/>
              </a:spcAft>
              <a:buClr>
                <a:schemeClr val="dk1"/>
              </a:buClr>
              <a:buSzPts val="2400"/>
            </a:pPr>
            <a:endParaRPr lang="en" sz="2400" dirty="0">
              <a:solidFill>
                <a:schemeClr val="dk1"/>
              </a:solidFill>
              <a:latin typeface="+mj-lt"/>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9AD35436-F486-A856-6574-2DB04DBEB0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3" name="Picture 2" descr="AI Bridge Banner Image">
            <a:extLst>
              <a:ext uri="{FF2B5EF4-FFF2-40B4-BE49-F238E27FC236}">
                <a16:creationId xmlns:a16="http://schemas.microsoft.com/office/drawing/2014/main" id="{ED56BC08-636D-32E7-70DE-6A883A634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963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Chatbot Workflow</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3077735"/>
          </a:xfrm>
          <a:prstGeom prst="rect">
            <a:avLst/>
          </a:prstGeom>
          <a:noFill/>
          <a:ln>
            <a:noFill/>
          </a:ln>
        </p:spPr>
        <p:txBody>
          <a:bodyPr spcFirstLastPara="1" wrap="square" lIns="91425" tIns="91425" rIns="91425" bIns="91425" anchor="t" anchorCtr="0">
            <a:spAutoFit/>
          </a:bodyPr>
          <a:lstStyle/>
          <a:p>
            <a:pPr marL="533400" lvl="0" indent="-457200" algn="l" rtl="0">
              <a:lnSpc>
                <a:spcPct val="115000"/>
              </a:lnSpc>
              <a:spcBef>
                <a:spcPts val="1200"/>
              </a:spcBef>
              <a:spcAft>
                <a:spcPts val="0"/>
              </a:spcAft>
              <a:buClr>
                <a:schemeClr val="dk1"/>
              </a:buClr>
              <a:buSzPts val="2400"/>
              <a:buAutoNum type="arabicPeriod"/>
            </a:pPr>
            <a:r>
              <a:rPr lang="en-US" sz="2400" dirty="0">
                <a:solidFill>
                  <a:schemeClr val="dk1"/>
                </a:solidFill>
                <a:latin typeface="+mj-lt"/>
                <a:ea typeface="Helvetica Neue"/>
                <a:cs typeface="Helvetica Neue"/>
                <a:sym typeface="Helvetica Neue"/>
              </a:rPr>
              <a:t>Brainstorm what we need…with the help of AI!</a:t>
            </a:r>
          </a:p>
          <a:p>
            <a:pPr marL="533400" lvl="0" indent="-457200" algn="l" rtl="0">
              <a:lnSpc>
                <a:spcPct val="115000"/>
              </a:lnSpc>
              <a:spcBef>
                <a:spcPts val="1200"/>
              </a:spcBef>
              <a:spcAft>
                <a:spcPts val="0"/>
              </a:spcAft>
              <a:buClr>
                <a:schemeClr val="dk1"/>
              </a:buClr>
              <a:buSzPts val="2400"/>
              <a:buAutoNum type="arabicPeriod"/>
            </a:pPr>
            <a:r>
              <a:rPr lang="en-US" sz="2400" dirty="0">
                <a:solidFill>
                  <a:schemeClr val="dk1"/>
                </a:solidFill>
                <a:latin typeface="+mj-lt"/>
                <a:ea typeface="Helvetica Neue"/>
                <a:cs typeface="Helvetica Neue"/>
                <a:sym typeface="Helvetica Neue"/>
              </a:rPr>
              <a:t>Turn the ideas into a workflow…with the help of AI!</a:t>
            </a:r>
          </a:p>
          <a:p>
            <a:pPr marL="533400" lvl="0" indent="-457200" algn="l" rtl="0">
              <a:lnSpc>
                <a:spcPct val="115000"/>
              </a:lnSpc>
              <a:spcBef>
                <a:spcPts val="1200"/>
              </a:spcBef>
              <a:spcAft>
                <a:spcPts val="0"/>
              </a:spcAft>
              <a:buClr>
                <a:schemeClr val="dk1"/>
              </a:buClr>
              <a:buSzPts val="2400"/>
              <a:buAutoNum type="arabicPeriod"/>
            </a:pPr>
            <a:r>
              <a:rPr lang="en-US" sz="2400" dirty="0">
                <a:solidFill>
                  <a:schemeClr val="dk1"/>
                </a:solidFill>
                <a:latin typeface="+mj-lt"/>
                <a:ea typeface="Helvetica Neue"/>
                <a:cs typeface="Helvetica Neue"/>
                <a:sym typeface="Helvetica Neue"/>
              </a:rPr>
              <a:t>Edit the workflow as necessary.</a:t>
            </a:r>
          </a:p>
          <a:p>
            <a:pPr marL="533400" lvl="0" indent="-457200" algn="l" rtl="0">
              <a:lnSpc>
                <a:spcPct val="115000"/>
              </a:lnSpc>
              <a:spcBef>
                <a:spcPts val="1200"/>
              </a:spcBef>
              <a:spcAft>
                <a:spcPts val="0"/>
              </a:spcAft>
              <a:buClr>
                <a:schemeClr val="dk1"/>
              </a:buClr>
              <a:buSzPts val="2400"/>
              <a:buAutoNum type="arabicPeriod"/>
            </a:pPr>
            <a:r>
              <a:rPr lang="en-US" sz="2400" dirty="0">
                <a:solidFill>
                  <a:schemeClr val="dk1"/>
                </a:solidFill>
                <a:latin typeface="+mj-lt"/>
                <a:ea typeface="Helvetica Neue"/>
                <a:cs typeface="Helvetica Neue"/>
                <a:sym typeface="Helvetica Neue"/>
              </a:rPr>
              <a:t>Execute the workflow…with the help of AI!*</a:t>
            </a:r>
          </a:p>
          <a:p>
            <a:pPr marL="533400" lvl="0" indent="-457200" algn="l" rtl="0">
              <a:lnSpc>
                <a:spcPct val="115000"/>
              </a:lnSpc>
              <a:spcBef>
                <a:spcPts val="1200"/>
              </a:spcBef>
              <a:spcAft>
                <a:spcPts val="0"/>
              </a:spcAft>
              <a:buClr>
                <a:schemeClr val="dk1"/>
              </a:buClr>
              <a:buSzPts val="2400"/>
              <a:buAutoNum type="arabicPeriod"/>
            </a:pPr>
            <a:endParaRPr lang="en-US" sz="2400" dirty="0">
              <a:solidFill>
                <a:schemeClr val="dk1"/>
              </a:solidFill>
              <a:latin typeface="+mj-lt"/>
              <a:ea typeface="Helvetica Neue"/>
              <a:cs typeface="Helvetica Neue"/>
              <a:sym typeface="Helvetica Neue"/>
            </a:endParaRPr>
          </a:p>
        </p:txBody>
      </p:sp>
      <p:sp>
        <p:nvSpPr>
          <p:cNvPr id="3" name="Slide Number Placeholder 2">
            <a:extLst>
              <a:ext uri="{FF2B5EF4-FFF2-40B4-BE49-F238E27FC236}">
                <a16:creationId xmlns:a16="http://schemas.microsoft.com/office/drawing/2014/main" id="{4031CE2A-2429-0899-E260-B494E2CBC4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pic>
        <p:nvPicPr>
          <p:cNvPr id="5" name="Picture 4" descr="AI Bridge Banner Image">
            <a:extLst>
              <a:ext uri="{FF2B5EF4-FFF2-40B4-BE49-F238E27FC236}">
                <a16:creationId xmlns:a16="http://schemas.microsoft.com/office/drawing/2014/main" id="{729B4CBB-482B-31C3-71D7-9C8F7973A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517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447900" y="1925250"/>
            <a:ext cx="82482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a:solidFill>
                  <a:srgbClr val="006C65"/>
                </a:solidFill>
                <a:latin typeface="HelveticaNeue" panose="00000400000000000000" pitchFamily="2" charset="0"/>
                <a:ea typeface="Helvetica Neue"/>
                <a:cs typeface="Helvetica Neue"/>
                <a:sym typeface="Helvetica Neue"/>
              </a:rPr>
              <a:t>CASE STUDY: Making a demo slide deck with AI</a:t>
            </a:r>
            <a:endParaRPr sz="3600" dirty="0">
              <a:solidFill>
                <a:srgbClr val="006C65"/>
              </a:solidFill>
              <a:latin typeface="HelveticaNeue" panose="00000400000000000000" pitchFamily="2" charset="0"/>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7C5CED97-1010-9F7B-B588-CD223F407B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pic>
        <p:nvPicPr>
          <p:cNvPr id="3" name="Picture 2" descr="AI Bridge Banner Image">
            <a:extLst>
              <a:ext uri="{FF2B5EF4-FFF2-40B4-BE49-F238E27FC236}">
                <a16:creationId xmlns:a16="http://schemas.microsoft.com/office/drawing/2014/main" id="{82AD883E-5FF0-0A90-D4A6-22C5FFFD7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193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Case study: Workflow</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134187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US" sz="2400" dirty="0">
                <a:solidFill>
                  <a:schemeClr val="dk1"/>
                </a:solidFill>
                <a:latin typeface="+mj-lt"/>
                <a:ea typeface="Helvetica Neue"/>
                <a:cs typeface="Helvetica Neue"/>
                <a:sym typeface="Helvetica Neue"/>
              </a:rPr>
              <a:t>Understanding our tools</a:t>
            </a:r>
          </a:p>
          <a:p>
            <a:pPr marL="457200" lvl="0" indent="-381000" algn="l" rtl="0">
              <a:lnSpc>
                <a:spcPct val="115000"/>
              </a:lnSpc>
              <a:spcBef>
                <a:spcPts val="1200"/>
              </a:spcBef>
              <a:spcAft>
                <a:spcPts val="0"/>
              </a:spcAft>
              <a:buClr>
                <a:schemeClr val="dk1"/>
              </a:buClr>
              <a:buSzPts val="2400"/>
              <a:buFont typeface="Helvetica Neue"/>
              <a:buChar char="●"/>
            </a:pPr>
            <a:endParaRPr lang="en" sz="2400" dirty="0">
              <a:solidFill>
                <a:schemeClr val="dk1"/>
              </a:solidFill>
              <a:latin typeface="+mj-lt"/>
              <a:ea typeface="Helvetica Neue"/>
              <a:cs typeface="Helvetica Neue"/>
              <a:sym typeface="Helvetica Neue"/>
            </a:endParaRPr>
          </a:p>
        </p:txBody>
      </p:sp>
      <p:sp>
        <p:nvSpPr>
          <p:cNvPr id="3" name="AutoShape 2" descr="Gamma logo">
            <a:extLst>
              <a:ext uri="{FF2B5EF4-FFF2-40B4-BE49-F238E27FC236}">
                <a16:creationId xmlns:a16="http://schemas.microsoft.com/office/drawing/2014/main" id="{645C531B-CF73-3116-2B10-6DAC295B393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01"/>
          </a:p>
        </p:txBody>
      </p:sp>
      <p:pic>
        <p:nvPicPr>
          <p:cNvPr id="1030" name="Picture 6" descr="Gamma.app">
            <a:extLst>
              <a:ext uri="{FF2B5EF4-FFF2-40B4-BE49-F238E27FC236}">
                <a16:creationId xmlns:a16="http://schemas.microsoft.com/office/drawing/2014/main" id="{9F5EC4AB-9BC4-59E1-37A6-037C2F008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482" y="1425712"/>
            <a:ext cx="4999036" cy="15033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atGPT Logo With Text">
            <a:extLst>
              <a:ext uri="{FF2B5EF4-FFF2-40B4-BE49-F238E27FC236}">
                <a16:creationId xmlns:a16="http://schemas.microsoft.com/office/drawing/2014/main" id="{A8B837B2-9ED5-ABCF-5FB2-4B20102C76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475" y="3214399"/>
            <a:ext cx="5607050" cy="164804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439A430-F3CC-E305-44B6-38A2616581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pic>
        <p:nvPicPr>
          <p:cNvPr id="6" name="Picture 5" descr="AI Bridge Banner Image">
            <a:extLst>
              <a:ext uri="{FF2B5EF4-FFF2-40B4-BE49-F238E27FC236}">
                <a16:creationId xmlns:a16="http://schemas.microsoft.com/office/drawing/2014/main" id="{B4BE1492-53FF-699F-166A-24578B2D97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650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Case study: Understanding Gamma</a:t>
            </a:r>
          </a:p>
        </p:txBody>
      </p:sp>
      <p:sp>
        <p:nvSpPr>
          <p:cNvPr id="3" name="AutoShape 2" descr="Gamma logo">
            <a:extLst>
              <a:ext uri="{FF2B5EF4-FFF2-40B4-BE49-F238E27FC236}">
                <a16:creationId xmlns:a16="http://schemas.microsoft.com/office/drawing/2014/main" id="{645C531B-CF73-3116-2B10-6DAC295B393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01"/>
          </a:p>
        </p:txBody>
      </p:sp>
      <p:pic>
        <p:nvPicPr>
          <p:cNvPr id="6" name="Picture 5">
            <a:extLst>
              <a:ext uri="{FF2B5EF4-FFF2-40B4-BE49-F238E27FC236}">
                <a16:creationId xmlns:a16="http://schemas.microsoft.com/office/drawing/2014/main" id="{2F2888F3-FE90-08DC-1465-AD1E8693837D}"/>
              </a:ext>
            </a:extLst>
          </p:cNvPr>
          <p:cNvPicPr>
            <a:picLocks noChangeAspect="1"/>
          </p:cNvPicPr>
          <p:nvPr/>
        </p:nvPicPr>
        <p:blipFill>
          <a:blip r:embed="rId4"/>
          <a:stretch>
            <a:fillRect/>
          </a:stretch>
        </p:blipFill>
        <p:spPr>
          <a:xfrm>
            <a:off x="1721644" y="852690"/>
            <a:ext cx="5700712" cy="4132060"/>
          </a:xfrm>
          <a:prstGeom prst="rect">
            <a:avLst/>
          </a:prstGeom>
        </p:spPr>
      </p:pic>
      <p:sp>
        <p:nvSpPr>
          <p:cNvPr id="8" name="Rectangle 7">
            <a:extLst>
              <a:ext uri="{FF2B5EF4-FFF2-40B4-BE49-F238E27FC236}">
                <a16:creationId xmlns:a16="http://schemas.microsoft.com/office/drawing/2014/main" id="{9782419B-F483-4044-0C28-BA6F2167CA7E}"/>
              </a:ext>
            </a:extLst>
          </p:cNvPr>
          <p:cNvSpPr/>
          <p:nvPr/>
        </p:nvSpPr>
        <p:spPr>
          <a:xfrm>
            <a:off x="3176298" y="1006862"/>
            <a:ext cx="2780002" cy="108228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001"/>
          </a:p>
        </p:txBody>
      </p:sp>
      <p:sp>
        <p:nvSpPr>
          <p:cNvPr id="9" name="Rectangle 8">
            <a:extLst>
              <a:ext uri="{FF2B5EF4-FFF2-40B4-BE49-F238E27FC236}">
                <a16:creationId xmlns:a16="http://schemas.microsoft.com/office/drawing/2014/main" id="{1EF841E9-0072-5ABE-4D15-69C3C2019A27}"/>
              </a:ext>
            </a:extLst>
          </p:cNvPr>
          <p:cNvSpPr/>
          <p:nvPr/>
        </p:nvSpPr>
        <p:spPr>
          <a:xfrm>
            <a:off x="1721644" y="4290810"/>
            <a:ext cx="1454654" cy="45408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001"/>
          </a:p>
        </p:txBody>
      </p:sp>
      <p:sp>
        <p:nvSpPr>
          <p:cNvPr id="10" name="Rectangle 9">
            <a:extLst>
              <a:ext uri="{FF2B5EF4-FFF2-40B4-BE49-F238E27FC236}">
                <a16:creationId xmlns:a16="http://schemas.microsoft.com/office/drawing/2014/main" id="{0E964E95-F98B-C6BB-D654-339C7EA5A6A7}"/>
              </a:ext>
            </a:extLst>
          </p:cNvPr>
          <p:cNvSpPr/>
          <p:nvPr/>
        </p:nvSpPr>
        <p:spPr>
          <a:xfrm>
            <a:off x="1721644" y="1647204"/>
            <a:ext cx="1454654" cy="72134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001"/>
          </a:p>
        </p:txBody>
      </p:sp>
      <p:sp>
        <p:nvSpPr>
          <p:cNvPr id="11" name="Google Shape;140;p27">
            <a:extLst>
              <a:ext uri="{FF2B5EF4-FFF2-40B4-BE49-F238E27FC236}">
                <a16:creationId xmlns:a16="http://schemas.microsoft.com/office/drawing/2014/main" id="{D3C5AE62-6919-88B0-6F8E-162EA161EB55}"/>
              </a:ext>
            </a:extLst>
          </p:cNvPr>
          <p:cNvSpPr txBox="1"/>
          <p:nvPr/>
        </p:nvSpPr>
        <p:spPr>
          <a:xfrm>
            <a:off x="3452523" y="1966933"/>
            <a:ext cx="2227552" cy="904833"/>
          </a:xfrm>
          <a:prstGeom prst="rect">
            <a:avLst/>
          </a:prstGeom>
          <a:noFill/>
          <a:ln>
            <a:noFill/>
          </a:ln>
        </p:spPr>
        <p:txBody>
          <a:bodyPr spcFirstLastPara="1" wrap="square" lIns="91425" tIns="91425" rIns="91425" bIns="91425" anchor="t" anchorCtr="0">
            <a:spAutoFit/>
          </a:bodyPr>
          <a:lstStyle/>
          <a:p>
            <a:pPr marL="76200" lvl="0" algn="just" rtl="0">
              <a:lnSpc>
                <a:spcPct val="115000"/>
              </a:lnSpc>
              <a:spcBef>
                <a:spcPts val="1200"/>
              </a:spcBef>
              <a:spcAft>
                <a:spcPts val="0"/>
              </a:spcAft>
              <a:buClr>
                <a:schemeClr val="dk1"/>
              </a:buClr>
              <a:buSzPts val="2400"/>
            </a:pPr>
            <a:r>
              <a:rPr lang="en" sz="800" dirty="0">
                <a:solidFill>
                  <a:srgbClr val="006B64"/>
                </a:solidFill>
                <a:latin typeface="+mj-lt"/>
                <a:ea typeface="Helvetica Neue"/>
                <a:cs typeface="Helvetica Neue"/>
                <a:sym typeface="Helvetica Neue"/>
              </a:rPr>
              <a:t>1.  </a:t>
            </a:r>
            <a:r>
              <a:rPr lang="en" sz="800" b="1" dirty="0">
                <a:solidFill>
                  <a:srgbClr val="006B64"/>
                </a:solidFill>
                <a:latin typeface="+mj-lt"/>
                <a:ea typeface="Helvetica Neue"/>
                <a:cs typeface="Helvetica Neue"/>
                <a:sym typeface="Helvetica Neue"/>
              </a:rPr>
              <a:t>Cards:</a:t>
            </a:r>
            <a:r>
              <a:rPr lang="en" sz="800" dirty="0">
                <a:solidFill>
                  <a:srgbClr val="006B64"/>
                </a:solidFill>
                <a:latin typeface="+mj-lt"/>
                <a:ea typeface="Helvetica Neue"/>
                <a:cs typeface="Helvetica Neue"/>
                <a:sym typeface="Helvetica Neue"/>
              </a:rPr>
              <a:t> Where the actual content of the presentation is actually contained and written. This is where we will put in an outline of the content we want to generate. </a:t>
            </a:r>
            <a:endParaRPr lang="en" sz="1050" dirty="0">
              <a:solidFill>
                <a:srgbClr val="006B64"/>
              </a:solidFill>
              <a:latin typeface="+mj-lt"/>
              <a:ea typeface="Helvetica Neue"/>
              <a:cs typeface="Helvetica Neue"/>
              <a:sym typeface="Helvetica Neue"/>
            </a:endParaRPr>
          </a:p>
        </p:txBody>
      </p:sp>
      <p:sp>
        <p:nvSpPr>
          <p:cNvPr id="12" name="Google Shape;140;p27">
            <a:extLst>
              <a:ext uri="{FF2B5EF4-FFF2-40B4-BE49-F238E27FC236}">
                <a16:creationId xmlns:a16="http://schemas.microsoft.com/office/drawing/2014/main" id="{D4286BC8-3742-15E3-574C-77552B4B496B}"/>
              </a:ext>
            </a:extLst>
          </p:cNvPr>
          <p:cNvSpPr txBox="1"/>
          <p:nvPr/>
        </p:nvSpPr>
        <p:spPr>
          <a:xfrm>
            <a:off x="209230" y="1405035"/>
            <a:ext cx="1456384" cy="1205684"/>
          </a:xfrm>
          <a:prstGeom prst="rect">
            <a:avLst/>
          </a:prstGeom>
          <a:noFill/>
          <a:ln>
            <a:noFill/>
          </a:ln>
        </p:spPr>
        <p:txBody>
          <a:bodyPr spcFirstLastPara="1" wrap="square" lIns="91425" tIns="91425" rIns="91425" bIns="91425" anchor="t" anchorCtr="0">
            <a:spAutoFit/>
          </a:bodyPr>
          <a:lstStyle/>
          <a:p>
            <a:pPr marL="76200" lvl="0" algn="just" rtl="0">
              <a:lnSpc>
                <a:spcPct val="115000"/>
              </a:lnSpc>
              <a:spcBef>
                <a:spcPts val="1200"/>
              </a:spcBef>
              <a:spcAft>
                <a:spcPts val="0"/>
              </a:spcAft>
              <a:buClr>
                <a:schemeClr val="dk1"/>
              </a:buClr>
              <a:buSzPts val="2400"/>
            </a:pPr>
            <a:r>
              <a:rPr lang="en" sz="700" dirty="0">
                <a:solidFill>
                  <a:srgbClr val="006B64"/>
                </a:solidFill>
                <a:latin typeface="+mj-lt"/>
                <a:ea typeface="Helvetica Neue"/>
                <a:cs typeface="Helvetica Neue"/>
                <a:sym typeface="Helvetica Neue"/>
              </a:rPr>
              <a:t>2. </a:t>
            </a:r>
            <a:r>
              <a:rPr lang="en" sz="700" b="1" dirty="0">
                <a:solidFill>
                  <a:srgbClr val="006B64"/>
                </a:solidFill>
                <a:latin typeface="+mj-lt"/>
                <a:ea typeface="Helvetica Neue"/>
                <a:cs typeface="Helvetica Neue"/>
                <a:sym typeface="Helvetica Neue"/>
              </a:rPr>
              <a:t>Audience and Tone:</a:t>
            </a:r>
            <a:r>
              <a:rPr lang="en" sz="700" dirty="0">
                <a:solidFill>
                  <a:srgbClr val="006B64"/>
                </a:solidFill>
                <a:latin typeface="+mj-lt"/>
                <a:ea typeface="Helvetica Neue"/>
                <a:cs typeface="Helvetica Neue"/>
                <a:sym typeface="Helvetica Neue"/>
              </a:rPr>
              <a:t> Where we plug in a description of the target audience the presentation will be made for, and the tone we want the presentation to take on.</a:t>
            </a:r>
            <a:endParaRPr lang="en" sz="1000" dirty="0">
              <a:solidFill>
                <a:srgbClr val="006B64"/>
              </a:solidFill>
              <a:latin typeface="+mj-lt"/>
              <a:ea typeface="Helvetica Neue"/>
              <a:cs typeface="Helvetica Neue"/>
              <a:sym typeface="Helvetica Neue"/>
            </a:endParaRPr>
          </a:p>
        </p:txBody>
      </p:sp>
      <p:sp>
        <p:nvSpPr>
          <p:cNvPr id="13" name="Google Shape;140;p27">
            <a:extLst>
              <a:ext uri="{FF2B5EF4-FFF2-40B4-BE49-F238E27FC236}">
                <a16:creationId xmlns:a16="http://schemas.microsoft.com/office/drawing/2014/main" id="{3B1E5396-1829-F014-4074-CDCA54DC0089}"/>
              </a:ext>
            </a:extLst>
          </p:cNvPr>
          <p:cNvSpPr txBox="1"/>
          <p:nvPr/>
        </p:nvSpPr>
        <p:spPr>
          <a:xfrm>
            <a:off x="138260" y="3781864"/>
            <a:ext cx="1527354" cy="1081804"/>
          </a:xfrm>
          <a:prstGeom prst="rect">
            <a:avLst/>
          </a:prstGeom>
          <a:noFill/>
          <a:ln>
            <a:noFill/>
          </a:ln>
        </p:spPr>
        <p:txBody>
          <a:bodyPr spcFirstLastPara="1" wrap="square" lIns="91425" tIns="91425" rIns="91425" bIns="91425" anchor="t" anchorCtr="0">
            <a:spAutoFit/>
          </a:bodyPr>
          <a:lstStyle/>
          <a:p>
            <a:pPr marL="76200" lvl="0" algn="just" rtl="0">
              <a:lnSpc>
                <a:spcPct val="115000"/>
              </a:lnSpc>
              <a:spcBef>
                <a:spcPts val="1200"/>
              </a:spcBef>
              <a:spcAft>
                <a:spcPts val="0"/>
              </a:spcAft>
              <a:buClr>
                <a:schemeClr val="dk1"/>
              </a:buClr>
              <a:buSzPts val="2400"/>
            </a:pPr>
            <a:r>
              <a:rPr lang="en" sz="700" dirty="0">
                <a:solidFill>
                  <a:srgbClr val="006B64"/>
                </a:solidFill>
                <a:latin typeface="+mj-lt"/>
                <a:ea typeface="Helvetica Neue"/>
                <a:cs typeface="Helvetica Neue"/>
                <a:sym typeface="Helvetica Neue"/>
              </a:rPr>
              <a:t>3. </a:t>
            </a:r>
            <a:r>
              <a:rPr lang="en" sz="700" b="1" dirty="0">
                <a:solidFill>
                  <a:srgbClr val="006B64"/>
                </a:solidFill>
                <a:latin typeface="+mj-lt"/>
                <a:ea typeface="Helvetica Neue"/>
                <a:cs typeface="Helvetica Neue"/>
                <a:sym typeface="Helvetica Neue"/>
              </a:rPr>
              <a:t>Additional Instructions:</a:t>
            </a:r>
            <a:r>
              <a:rPr lang="en" sz="700" dirty="0">
                <a:solidFill>
                  <a:srgbClr val="006B64"/>
                </a:solidFill>
                <a:latin typeface="+mj-lt"/>
                <a:ea typeface="Helvetica Neue"/>
                <a:cs typeface="Helvetica Neue"/>
                <a:sym typeface="Helvetica Neue"/>
              </a:rPr>
              <a:t> We can add additional fine-tuning instructions for the generation engine, such as what to emphasise, whether to add more images or text, etc.</a:t>
            </a:r>
            <a:endParaRPr lang="en" sz="1000" dirty="0">
              <a:solidFill>
                <a:srgbClr val="006B64"/>
              </a:solidFill>
              <a:latin typeface="+mj-lt"/>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7BE8AED4-D35E-356B-AC88-BA0BFD43B6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pic>
        <p:nvPicPr>
          <p:cNvPr id="5" name="Picture 4" descr="AI Bridge Banner Image">
            <a:extLst>
              <a:ext uri="{FF2B5EF4-FFF2-40B4-BE49-F238E27FC236}">
                <a16:creationId xmlns:a16="http://schemas.microsoft.com/office/drawing/2014/main" id="{26D8AC73-FA06-71EA-05A1-5C1EEBD6F8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45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447900" y="1925250"/>
            <a:ext cx="82482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a:solidFill>
                  <a:srgbClr val="006C65"/>
                </a:solidFill>
                <a:latin typeface="HelveticaNeue" panose="00000400000000000000" pitchFamily="2" charset="0"/>
                <a:ea typeface="Helvetica Neue"/>
                <a:cs typeface="Helvetica Neue"/>
                <a:sym typeface="Helvetica Neue"/>
              </a:rPr>
              <a:t>Does anyone want to suggest a workflow?</a:t>
            </a:r>
            <a:endParaRPr sz="3600" dirty="0">
              <a:solidFill>
                <a:srgbClr val="006C65"/>
              </a:solidFill>
              <a:latin typeface="HelveticaNeue" panose="00000400000000000000" pitchFamily="2" charset="0"/>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DF20F045-2A0D-AF94-5403-C4F2178ACF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pic>
        <p:nvPicPr>
          <p:cNvPr id="3" name="Picture 2" descr="AI Bridge Banner Image">
            <a:extLst>
              <a:ext uri="{FF2B5EF4-FFF2-40B4-BE49-F238E27FC236}">
                <a16:creationId xmlns:a16="http://schemas.microsoft.com/office/drawing/2014/main" id="{2274320F-E1E4-0452-152D-209676694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29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Case study: Workflow</a:t>
            </a:r>
          </a:p>
        </p:txBody>
      </p:sp>
      <p:sp>
        <p:nvSpPr>
          <p:cNvPr id="2" name="Google Shape;140;p27">
            <a:extLst>
              <a:ext uri="{FF2B5EF4-FFF2-40B4-BE49-F238E27FC236}">
                <a16:creationId xmlns:a16="http://schemas.microsoft.com/office/drawing/2014/main" id="{C5827B50-444D-0B66-9E97-1602A4499364}"/>
              </a:ext>
            </a:extLst>
          </p:cNvPr>
          <p:cNvSpPr txBox="1"/>
          <p:nvPr/>
        </p:nvSpPr>
        <p:spPr>
          <a:xfrm>
            <a:off x="314550" y="644375"/>
            <a:ext cx="8514900" cy="3348579"/>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Given a repository of content (e.g. our original slides!), </a:t>
            </a:r>
            <a:r>
              <a:rPr lang="en" sz="2400" b="1" dirty="0">
                <a:solidFill>
                  <a:schemeClr val="dk1"/>
                </a:solidFill>
                <a:latin typeface="+mj-lt"/>
                <a:ea typeface="Helvetica Neue"/>
                <a:cs typeface="Helvetica Neue"/>
                <a:sym typeface="Helvetica Neue"/>
              </a:rPr>
              <a:t>have ChatGPT generate an outline</a:t>
            </a:r>
            <a:r>
              <a:rPr lang="en" sz="2400" dirty="0">
                <a:solidFill>
                  <a:schemeClr val="dk1"/>
                </a:solidFill>
                <a:latin typeface="+mj-lt"/>
                <a:ea typeface="Helvetica Neue"/>
                <a:cs typeface="Helvetica Neue"/>
                <a:sym typeface="Helvetica Neue"/>
              </a:rPr>
              <a:t>.</a:t>
            </a:r>
          </a:p>
          <a:p>
            <a:pPr marL="457200" lvl="0" indent="-381000" algn="l" rtl="0">
              <a:lnSpc>
                <a:spcPct val="115000"/>
              </a:lnSpc>
              <a:spcBef>
                <a:spcPts val="1200"/>
              </a:spcBef>
              <a:spcAft>
                <a:spcPts val="0"/>
              </a:spcAft>
              <a:buClr>
                <a:schemeClr val="dk1"/>
              </a:buClr>
              <a:buSzPts val="2400"/>
              <a:buFont typeface="Helvetica Neue"/>
              <a:buChar char="●"/>
            </a:pPr>
            <a:r>
              <a:rPr lang="en" sz="2400" b="1" dirty="0">
                <a:solidFill>
                  <a:schemeClr val="dk1"/>
                </a:solidFill>
                <a:latin typeface="+mj-lt"/>
                <a:ea typeface="Helvetica Neue"/>
                <a:cs typeface="Helvetica Neue"/>
                <a:sym typeface="Helvetica Neue"/>
              </a:rPr>
              <a:t>Format </a:t>
            </a:r>
            <a:r>
              <a:rPr lang="en" sz="2400" dirty="0">
                <a:solidFill>
                  <a:schemeClr val="dk1"/>
                </a:solidFill>
                <a:latin typeface="+mj-lt"/>
                <a:ea typeface="Helvetica Neue"/>
                <a:cs typeface="Helvetica Neue"/>
                <a:sym typeface="Helvetica Neue"/>
              </a:rPr>
              <a:t>the outline into Gamma cards (i.e. separated by the “---” delineator).</a:t>
            </a:r>
          </a:p>
          <a:p>
            <a:pPr marL="457200" lvl="0" indent="-381000" algn="l" rtl="0">
              <a:lnSpc>
                <a:spcPct val="115000"/>
              </a:lnSpc>
              <a:spcBef>
                <a:spcPts val="1200"/>
              </a:spcBef>
              <a:spcAft>
                <a:spcPts val="0"/>
              </a:spcAft>
              <a:buClr>
                <a:schemeClr val="dk1"/>
              </a:buClr>
              <a:buSzPts val="2400"/>
              <a:buFont typeface="Helvetica Neue"/>
              <a:buChar char="●"/>
            </a:pPr>
            <a:r>
              <a:rPr lang="en" sz="2400" b="1" dirty="0">
                <a:solidFill>
                  <a:schemeClr val="dk1"/>
                </a:solidFill>
                <a:latin typeface="+mj-lt"/>
                <a:ea typeface="Helvetica Neue"/>
                <a:cs typeface="Helvetica Neue"/>
                <a:sym typeface="Helvetica Neue"/>
              </a:rPr>
              <a:t>Input into Gamma.</a:t>
            </a:r>
            <a:endParaRPr lang="en" sz="2400" dirty="0">
              <a:solidFill>
                <a:schemeClr val="dk1"/>
              </a:solidFill>
              <a:latin typeface="+mj-lt"/>
              <a:ea typeface="Helvetica Neue"/>
              <a:cs typeface="Helvetica Neue"/>
              <a:sym typeface="Helvetica Neue"/>
            </a:endParaRPr>
          </a:p>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rgbClr val="006B64"/>
                </a:solidFill>
                <a:latin typeface="+mj-lt"/>
                <a:ea typeface="Helvetica Neue"/>
                <a:cs typeface="Helvetica Neue"/>
                <a:sym typeface="Helvetica Neue"/>
              </a:rPr>
              <a:t>Generate your presentation!</a:t>
            </a:r>
          </a:p>
        </p:txBody>
      </p:sp>
      <p:sp>
        <p:nvSpPr>
          <p:cNvPr id="3" name="AutoShape 2" descr="Gamma logo">
            <a:extLst>
              <a:ext uri="{FF2B5EF4-FFF2-40B4-BE49-F238E27FC236}">
                <a16:creationId xmlns:a16="http://schemas.microsoft.com/office/drawing/2014/main" id="{645C531B-CF73-3116-2B10-6DAC295B393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01"/>
          </a:p>
        </p:txBody>
      </p:sp>
      <p:sp>
        <p:nvSpPr>
          <p:cNvPr id="5" name="Slide Number Placeholder 4">
            <a:extLst>
              <a:ext uri="{FF2B5EF4-FFF2-40B4-BE49-F238E27FC236}">
                <a16:creationId xmlns:a16="http://schemas.microsoft.com/office/drawing/2014/main" id="{C74A41D3-5E56-EC69-495B-F75A0506FD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55</a:t>
            </a:fld>
            <a:endParaRPr lang="en"/>
          </a:p>
        </p:txBody>
      </p:sp>
      <p:pic>
        <p:nvPicPr>
          <p:cNvPr id="6" name="Picture 5" descr="AI Bridge Banner Image">
            <a:extLst>
              <a:ext uri="{FF2B5EF4-FFF2-40B4-BE49-F238E27FC236}">
                <a16:creationId xmlns:a16="http://schemas.microsoft.com/office/drawing/2014/main" id="{18336697-390B-32DE-389B-CFB4AFE54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363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447900" y="1925250"/>
            <a:ext cx="82482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a:solidFill>
                  <a:srgbClr val="006C65"/>
                </a:solidFill>
                <a:latin typeface="HelveticaNeue" panose="00000400000000000000" pitchFamily="2" charset="0"/>
                <a:ea typeface="Helvetica Neue"/>
                <a:cs typeface="Helvetica Neue"/>
                <a:sym typeface="Helvetica Neue"/>
              </a:rPr>
              <a:t>Here’s an example presentation:</a:t>
            </a:r>
            <a:endParaRPr sz="3600" dirty="0">
              <a:solidFill>
                <a:srgbClr val="006C65"/>
              </a:solidFill>
              <a:latin typeface="HelveticaNeue" panose="00000400000000000000" pitchFamily="2" charset="0"/>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6E7F7FF1-2944-82F9-B5C2-5F10B5792F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56</a:t>
            </a:fld>
            <a:endParaRPr lang="en"/>
          </a:p>
        </p:txBody>
      </p:sp>
      <p:pic>
        <p:nvPicPr>
          <p:cNvPr id="3" name="Picture 2" descr="AI Bridge Banner Image">
            <a:extLst>
              <a:ext uri="{FF2B5EF4-FFF2-40B4-BE49-F238E27FC236}">
                <a16:creationId xmlns:a16="http://schemas.microsoft.com/office/drawing/2014/main" id="{1360FA26-2D24-2449-7419-9D391827BF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427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CECF3"/>
          </a:solidFill>
          <a:ln/>
        </p:spPr>
        <p:txBody>
          <a:bodyPr/>
          <a:lstStyle/>
          <a:p>
            <a:endParaRPr lang="en-US" sz="875"/>
          </a:p>
        </p:txBody>
      </p:sp>
      <p:sp>
        <p:nvSpPr>
          <p:cNvPr id="3" name="Shape 1"/>
          <p:cNvSpPr/>
          <p:nvPr/>
        </p:nvSpPr>
        <p:spPr>
          <a:xfrm>
            <a:off x="0" y="0"/>
            <a:ext cx="9144000" cy="5143500"/>
          </a:xfrm>
          <a:prstGeom prst="rect">
            <a:avLst/>
          </a:prstGeom>
          <a:solidFill>
            <a:srgbClr val="FFFFFF">
              <a:alpha val="75000"/>
            </a:srgbClr>
          </a:solidFill>
          <a:ln/>
        </p:spPr>
        <p:txBody>
          <a:bodyPr/>
          <a:lstStyle/>
          <a:p>
            <a:endParaRPr lang="en-US" sz="875"/>
          </a:p>
        </p:txBody>
      </p:sp>
      <p:pic>
        <p:nvPicPr>
          <p:cNvPr id="4" name="Image 0" descr="preencoded.png"/>
          <p:cNvPicPr>
            <a:picLocks noChangeAspect="1"/>
          </p:cNvPicPr>
          <p:nvPr/>
        </p:nvPicPr>
        <p:blipFill>
          <a:blip r:embed="rId3"/>
          <a:stretch>
            <a:fillRect/>
          </a:stretch>
        </p:blipFill>
        <p:spPr>
          <a:xfrm>
            <a:off x="5719763" y="0"/>
            <a:ext cx="3429000" cy="5143500"/>
          </a:xfrm>
          <a:prstGeom prst="rect">
            <a:avLst/>
          </a:prstGeom>
        </p:spPr>
      </p:pic>
      <p:sp>
        <p:nvSpPr>
          <p:cNvPr id="5" name="Text 2"/>
          <p:cNvSpPr/>
          <p:nvPr/>
        </p:nvSpPr>
        <p:spPr>
          <a:xfrm>
            <a:off x="618530" y="1592312"/>
            <a:ext cx="4477941" cy="1422797"/>
          </a:xfrm>
          <a:prstGeom prst="rect">
            <a:avLst/>
          </a:prstGeom>
          <a:noFill/>
          <a:ln/>
        </p:spPr>
        <p:txBody>
          <a:bodyPr wrap="square" rtlCol="0" anchor="t"/>
          <a:lstStyle/>
          <a:p>
            <a:pPr>
              <a:lnSpc>
                <a:spcPts val="5601"/>
              </a:lnSpc>
            </a:pPr>
            <a:r>
              <a:rPr lang="en-US" sz="4481" dirty="0">
                <a:solidFill>
                  <a:srgbClr val="1B1B27"/>
                </a:solidFill>
                <a:latin typeface="Raleway" pitchFamily="34" charset="0"/>
                <a:ea typeface="Raleway" pitchFamily="34" charset="-122"/>
                <a:cs typeface="Raleway" pitchFamily="34" charset="-120"/>
              </a:rPr>
              <a:t>Introduction to Python</a:t>
            </a:r>
            <a:endParaRPr lang="en-US" sz="4481" dirty="0"/>
          </a:p>
        </p:txBody>
      </p:sp>
      <p:sp>
        <p:nvSpPr>
          <p:cNvPr id="6" name="Shape 3"/>
          <p:cNvSpPr/>
          <p:nvPr/>
        </p:nvSpPr>
        <p:spPr>
          <a:xfrm>
            <a:off x="618530" y="3274889"/>
            <a:ext cx="263873" cy="263873"/>
          </a:xfrm>
          <a:prstGeom prst="roundRect">
            <a:avLst>
              <a:gd name="adj" fmla="val 21656021"/>
            </a:avLst>
          </a:prstGeom>
          <a:noFill/>
          <a:ln w="7620">
            <a:solidFill>
              <a:srgbClr val="FFFFFF"/>
            </a:solidFill>
            <a:prstDash val="solid"/>
          </a:ln>
        </p:spPr>
        <p:txBody>
          <a:bodyPr/>
          <a:lstStyle/>
          <a:p>
            <a:endParaRPr lang="en-US" sz="875"/>
          </a:p>
        </p:txBody>
      </p:sp>
      <p:pic>
        <p:nvPicPr>
          <p:cNvPr id="9" name="Image 2" descr="preencoded.png">
            <a:hlinkClick r:id="rId4"/>
          </p:cNvPr>
          <p:cNvPicPr>
            <a:picLocks noChangeAspect="1"/>
          </p:cNvPicPr>
          <p:nvPr/>
        </p:nvPicPr>
        <p:blipFill>
          <a:blip r:embed="rId5"/>
          <a:stretch>
            <a:fillRect/>
          </a:stretch>
        </p:blipFill>
        <p:spPr>
          <a:xfrm>
            <a:off x="7651346" y="4743450"/>
            <a:ext cx="1435504" cy="3429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CECF3"/>
          </a:solidFill>
          <a:ln/>
        </p:spPr>
        <p:txBody>
          <a:bodyPr/>
          <a:lstStyle/>
          <a:p>
            <a:endParaRPr lang="en-US" sz="875"/>
          </a:p>
        </p:txBody>
      </p:sp>
      <p:sp>
        <p:nvSpPr>
          <p:cNvPr id="3" name="Shape 1"/>
          <p:cNvSpPr/>
          <p:nvPr/>
        </p:nvSpPr>
        <p:spPr>
          <a:xfrm>
            <a:off x="0" y="0"/>
            <a:ext cx="9144000" cy="5143500"/>
          </a:xfrm>
          <a:prstGeom prst="rect">
            <a:avLst/>
          </a:prstGeom>
          <a:solidFill>
            <a:srgbClr val="FFFFFF">
              <a:alpha val="75000"/>
            </a:srgbClr>
          </a:solidFill>
          <a:ln/>
        </p:spPr>
        <p:txBody>
          <a:bodyPr/>
          <a:lstStyle/>
          <a:p>
            <a:endParaRPr lang="en-US" sz="875"/>
          </a:p>
        </p:txBody>
      </p:sp>
      <p:sp>
        <p:nvSpPr>
          <p:cNvPr id="4" name="Text 2"/>
          <p:cNvSpPr/>
          <p:nvPr/>
        </p:nvSpPr>
        <p:spPr>
          <a:xfrm>
            <a:off x="618530" y="733053"/>
            <a:ext cx="4728195" cy="515466"/>
          </a:xfrm>
          <a:prstGeom prst="rect">
            <a:avLst/>
          </a:prstGeom>
          <a:noFill/>
          <a:ln/>
        </p:spPr>
        <p:txBody>
          <a:bodyPr wrap="none" rtlCol="0" anchor="t"/>
          <a:lstStyle/>
          <a:p>
            <a:pPr>
              <a:lnSpc>
                <a:spcPts val="4059"/>
              </a:lnSpc>
            </a:pPr>
            <a:r>
              <a:rPr lang="en-US" sz="3247" dirty="0">
                <a:solidFill>
                  <a:srgbClr val="1B1B27"/>
                </a:solidFill>
                <a:latin typeface="Raleway" pitchFamily="34" charset="0"/>
                <a:ea typeface="Raleway" pitchFamily="34" charset="-122"/>
                <a:cs typeface="Raleway" pitchFamily="34" charset="-120"/>
              </a:rPr>
              <a:t>Python's Origin and Uses</a:t>
            </a:r>
            <a:endParaRPr lang="en-US" sz="3247" dirty="0"/>
          </a:p>
        </p:txBody>
      </p:sp>
      <p:pic>
        <p:nvPicPr>
          <p:cNvPr id="5" name="Image 0" descr="preencoded.png"/>
          <p:cNvPicPr>
            <a:picLocks noChangeAspect="1"/>
          </p:cNvPicPr>
          <p:nvPr/>
        </p:nvPicPr>
        <p:blipFill>
          <a:blip r:embed="rId3"/>
          <a:stretch>
            <a:fillRect/>
          </a:stretch>
        </p:blipFill>
        <p:spPr>
          <a:xfrm>
            <a:off x="618530" y="1578397"/>
            <a:ext cx="2470696" cy="1526977"/>
          </a:xfrm>
          <a:prstGeom prst="rect">
            <a:avLst/>
          </a:prstGeom>
        </p:spPr>
      </p:pic>
      <p:sp>
        <p:nvSpPr>
          <p:cNvPr id="6" name="Text 3"/>
          <p:cNvSpPr/>
          <p:nvPr/>
        </p:nvSpPr>
        <p:spPr>
          <a:xfrm>
            <a:off x="618531" y="3311500"/>
            <a:ext cx="2061939" cy="257696"/>
          </a:xfrm>
          <a:prstGeom prst="rect">
            <a:avLst/>
          </a:prstGeom>
          <a:noFill/>
          <a:ln/>
        </p:spPr>
        <p:txBody>
          <a:bodyPr wrap="none" rtlCol="0" anchor="t"/>
          <a:lstStyle/>
          <a:p>
            <a:pPr>
              <a:lnSpc>
                <a:spcPts val="2029"/>
              </a:lnSpc>
            </a:pPr>
            <a:r>
              <a:rPr lang="en-US" sz="1624" dirty="0">
                <a:solidFill>
                  <a:srgbClr val="3C3939"/>
                </a:solidFill>
                <a:latin typeface="Raleway" pitchFamily="34" charset="0"/>
                <a:ea typeface="Raleway" pitchFamily="34" charset="-122"/>
                <a:cs typeface="Raleway" pitchFamily="34" charset="-120"/>
              </a:rPr>
              <a:t>Invention: 1980s</a:t>
            </a:r>
            <a:endParaRPr lang="en-US" sz="1624" dirty="0"/>
          </a:p>
        </p:txBody>
      </p:sp>
      <p:sp>
        <p:nvSpPr>
          <p:cNvPr id="7" name="Text 4"/>
          <p:cNvSpPr/>
          <p:nvPr/>
        </p:nvSpPr>
        <p:spPr>
          <a:xfrm>
            <a:off x="618530" y="3668167"/>
            <a:ext cx="2470696" cy="247427"/>
          </a:xfrm>
          <a:prstGeom prst="rect">
            <a:avLst/>
          </a:prstGeom>
          <a:noFill/>
          <a:ln/>
        </p:spPr>
        <p:txBody>
          <a:bodyPr wrap="none" rtlCol="0" anchor="t"/>
          <a:lstStyle/>
          <a:p>
            <a:pPr>
              <a:lnSpc>
                <a:spcPts val="1948"/>
              </a:lnSpc>
            </a:pPr>
            <a:r>
              <a:rPr lang="en-US" sz="1299" dirty="0">
                <a:solidFill>
                  <a:srgbClr val="3C3939"/>
                </a:solidFill>
                <a:latin typeface="Roboto" pitchFamily="34" charset="0"/>
                <a:ea typeface="Roboto" pitchFamily="34" charset="-122"/>
                <a:cs typeface="Roboto" pitchFamily="34" charset="-120"/>
              </a:rPr>
              <a:t>Invented by Guido van Rossum</a:t>
            </a:r>
            <a:endParaRPr lang="en-US" sz="1299" dirty="0"/>
          </a:p>
        </p:txBody>
      </p:sp>
      <p:pic>
        <p:nvPicPr>
          <p:cNvPr id="8" name="Image 1" descr="preencoded.png"/>
          <p:cNvPicPr>
            <a:picLocks noChangeAspect="1"/>
          </p:cNvPicPr>
          <p:nvPr/>
        </p:nvPicPr>
        <p:blipFill>
          <a:blip r:embed="rId4"/>
          <a:stretch>
            <a:fillRect/>
          </a:stretch>
        </p:blipFill>
        <p:spPr>
          <a:xfrm>
            <a:off x="3336652" y="1578397"/>
            <a:ext cx="2470696" cy="1526977"/>
          </a:xfrm>
          <a:prstGeom prst="rect">
            <a:avLst/>
          </a:prstGeom>
        </p:spPr>
      </p:pic>
      <p:sp>
        <p:nvSpPr>
          <p:cNvPr id="9" name="Text 5"/>
          <p:cNvSpPr/>
          <p:nvPr/>
        </p:nvSpPr>
        <p:spPr>
          <a:xfrm>
            <a:off x="3336652" y="3311500"/>
            <a:ext cx="2061939" cy="257696"/>
          </a:xfrm>
          <a:prstGeom prst="rect">
            <a:avLst/>
          </a:prstGeom>
          <a:noFill/>
          <a:ln/>
        </p:spPr>
        <p:txBody>
          <a:bodyPr wrap="none" rtlCol="0" anchor="t"/>
          <a:lstStyle/>
          <a:p>
            <a:pPr>
              <a:lnSpc>
                <a:spcPts val="2029"/>
              </a:lnSpc>
            </a:pPr>
            <a:r>
              <a:rPr lang="en-US" sz="1624" dirty="0">
                <a:solidFill>
                  <a:srgbClr val="3C3939"/>
                </a:solidFill>
                <a:latin typeface="Raleway" pitchFamily="34" charset="0"/>
                <a:ea typeface="Raleway" pitchFamily="34" charset="-122"/>
                <a:cs typeface="Raleway" pitchFamily="34" charset="-120"/>
              </a:rPr>
              <a:t>Versatile Applications</a:t>
            </a:r>
            <a:endParaRPr lang="en-US" sz="1624" dirty="0"/>
          </a:p>
        </p:txBody>
      </p:sp>
      <p:sp>
        <p:nvSpPr>
          <p:cNvPr id="10" name="Text 6"/>
          <p:cNvSpPr/>
          <p:nvPr/>
        </p:nvSpPr>
        <p:spPr>
          <a:xfrm>
            <a:off x="3336652" y="3668167"/>
            <a:ext cx="2470696" cy="742280"/>
          </a:xfrm>
          <a:prstGeom prst="rect">
            <a:avLst/>
          </a:prstGeom>
          <a:noFill/>
          <a:ln/>
        </p:spPr>
        <p:txBody>
          <a:bodyPr wrap="square" rtlCol="0" anchor="t"/>
          <a:lstStyle/>
          <a:p>
            <a:pPr>
              <a:lnSpc>
                <a:spcPts val="1948"/>
              </a:lnSpc>
            </a:pPr>
            <a:r>
              <a:rPr lang="en-US" sz="1299" dirty="0">
                <a:solidFill>
                  <a:srgbClr val="3C3939"/>
                </a:solidFill>
                <a:latin typeface="Roboto" pitchFamily="34" charset="0"/>
                <a:ea typeface="Roboto" pitchFamily="34" charset="-122"/>
                <a:cs typeface="Roboto" pitchFamily="34" charset="-120"/>
              </a:rPr>
              <a:t>Python is used for web development, data analytics, machine learning, and more.</a:t>
            </a:r>
            <a:endParaRPr lang="en-US" sz="1299" dirty="0"/>
          </a:p>
        </p:txBody>
      </p:sp>
      <p:pic>
        <p:nvPicPr>
          <p:cNvPr id="11" name="Image 2" descr="preencoded.png"/>
          <p:cNvPicPr>
            <a:picLocks noChangeAspect="1"/>
          </p:cNvPicPr>
          <p:nvPr/>
        </p:nvPicPr>
        <p:blipFill>
          <a:blip r:embed="rId5"/>
          <a:stretch>
            <a:fillRect/>
          </a:stretch>
        </p:blipFill>
        <p:spPr>
          <a:xfrm>
            <a:off x="6054775" y="1578397"/>
            <a:ext cx="2470696" cy="1526977"/>
          </a:xfrm>
          <a:prstGeom prst="rect">
            <a:avLst/>
          </a:prstGeom>
        </p:spPr>
      </p:pic>
      <p:sp>
        <p:nvSpPr>
          <p:cNvPr id="12" name="Text 7"/>
          <p:cNvSpPr/>
          <p:nvPr/>
        </p:nvSpPr>
        <p:spPr>
          <a:xfrm>
            <a:off x="6054775" y="3311500"/>
            <a:ext cx="2061939" cy="257696"/>
          </a:xfrm>
          <a:prstGeom prst="rect">
            <a:avLst/>
          </a:prstGeom>
          <a:noFill/>
          <a:ln/>
        </p:spPr>
        <p:txBody>
          <a:bodyPr wrap="none" rtlCol="0" anchor="t"/>
          <a:lstStyle/>
          <a:p>
            <a:pPr>
              <a:lnSpc>
                <a:spcPts val="2029"/>
              </a:lnSpc>
            </a:pPr>
            <a:r>
              <a:rPr lang="en-US" sz="1624" dirty="0">
                <a:solidFill>
                  <a:srgbClr val="3C3939"/>
                </a:solidFill>
                <a:latin typeface="Raleway" pitchFamily="34" charset="0"/>
                <a:ea typeface="Raleway" pitchFamily="34" charset="-122"/>
                <a:cs typeface="Raleway" pitchFamily="34" charset="-120"/>
              </a:rPr>
              <a:t>Comparison to R</a:t>
            </a:r>
            <a:endParaRPr lang="en-US" sz="1624" dirty="0"/>
          </a:p>
        </p:txBody>
      </p:sp>
      <p:sp>
        <p:nvSpPr>
          <p:cNvPr id="13" name="Text 8"/>
          <p:cNvSpPr/>
          <p:nvPr/>
        </p:nvSpPr>
        <p:spPr>
          <a:xfrm>
            <a:off x="6054775" y="3668167"/>
            <a:ext cx="2470696" cy="742280"/>
          </a:xfrm>
          <a:prstGeom prst="rect">
            <a:avLst/>
          </a:prstGeom>
          <a:noFill/>
          <a:ln/>
        </p:spPr>
        <p:txBody>
          <a:bodyPr wrap="square" rtlCol="0" anchor="t"/>
          <a:lstStyle/>
          <a:p>
            <a:pPr>
              <a:lnSpc>
                <a:spcPts val="1948"/>
              </a:lnSpc>
            </a:pPr>
            <a:r>
              <a:rPr lang="en-US" sz="1299" dirty="0">
                <a:solidFill>
                  <a:srgbClr val="3C3939"/>
                </a:solidFill>
                <a:latin typeface="Roboto" pitchFamily="34" charset="0"/>
                <a:ea typeface="Roboto" pitchFamily="34" charset="-122"/>
                <a:cs typeface="Roboto" pitchFamily="34" charset="-120"/>
              </a:rPr>
              <a:t>Python's versatility and performance make it a popular choice over R.</a:t>
            </a:r>
            <a:endParaRPr lang="en-US" sz="1299" dirty="0"/>
          </a:p>
        </p:txBody>
      </p:sp>
      <p:pic>
        <p:nvPicPr>
          <p:cNvPr id="14" name="Image 3" descr="preencoded.png">
            <a:hlinkClick r:id="rId6"/>
          </p:cNvPr>
          <p:cNvPicPr>
            <a:picLocks noChangeAspect="1"/>
          </p:cNvPicPr>
          <p:nvPr/>
        </p:nvPicPr>
        <p:blipFill>
          <a:blip r:embed="rId7"/>
          <a:stretch>
            <a:fillRect/>
          </a:stretch>
        </p:blipFill>
        <p:spPr>
          <a:xfrm>
            <a:off x="7651346" y="4743450"/>
            <a:ext cx="1435504" cy="3429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CECF3"/>
          </a:solidFill>
          <a:ln/>
        </p:spPr>
        <p:txBody>
          <a:bodyPr/>
          <a:lstStyle/>
          <a:p>
            <a:endParaRPr lang="en-US" sz="875"/>
          </a:p>
        </p:txBody>
      </p:sp>
      <p:sp>
        <p:nvSpPr>
          <p:cNvPr id="3" name="Shape 1"/>
          <p:cNvSpPr/>
          <p:nvPr/>
        </p:nvSpPr>
        <p:spPr>
          <a:xfrm>
            <a:off x="0" y="0"/>
            <a:ext cx="9144000" cy="5143500"/>
          </a:xfrm>
          <a:prstGeom prst="rect">
            <a:avLst/>
          </a:prstGeom>
          <a:solidFill>
            <a:srgbClr val="FFFFFF">
              <a:alpha val="75000"/>
            </a:srgbClr>
          </a:solidFill>
          <a:ln/>
        </p:spPr>
        <p:txBody>
          <a:bodyPr/>
          <a:lstStyle/>
          <a:p>
            <a:endParaRPr lang="en-US" sz="875"/>
          </a:p>
        </p:txBody>
      </p:sp>
      <p:sp>
        <p:nvSpPr>
          <p:cNvPr id="4" name="Text 2"/>
          <p:cNvSpPr/>
          <p:nvPr/>
        </p:nvSpPr>
        <p:spPr>
          <a:xfrm>
            <a:off x="618530" y="1310953"/>
            <a:ext cx="4123879" cy="515466"/>
          </a:xfrm>
          <a:prstGeom prst="rect">
            <a:avLst/>
          </a:prstGeom>
          <a:noFill/>
          <a:ln/>
        </p:spPr>
        <p:txBody>
          <a:bodyPr wrap="none" rtlCol="0" anchor="t"/>
          <a:lstStyle/>
          <a:p>
            <a:pPr>
              <a:lnSpc>
                <a:spcPts val="4059"/>
              </a:lnSpc>
            </a:pPr>
            <a:r>
              <a:rPr lang="en-US" sz="3247" dirty="0">
                <a:solidFill>
                  <a:srgbClr val="1B1B27"/>
                </a:solidFill>
                <a:latin typeface="Raleway" pitchFamily="34" charset="0"/>
                <a:ea typeface="Raleway" pitchFamily="34" charset="-122"/>
                <a:cs typeface="Raleway" pitchFamily="34" charset="-120"/>
              </a:rPr>
              <a:t>Google Colab</a:t>
            </a:r>
            <a:endParaRPr lang="en-US" sz="3247" dirty="0"/>
          </a:p>
        </p:txBody>
      </p:sp>
      <p:pic>
        <p:nvPicPr>
          <p:cNvPr id="5" name="Image 0" descr="preencoded.png"/>
          <p:cNvPicPr>
            <a:picLocks noChangeAspect="1"/>
          </p:cNvPicPr>
          <p:nvPr/>
        </p:nvPicPr>
        <p:blipFill>
          <a:blip r:embed="rId3"/>
          <a:stretch>
            <a:fillRect/>
          </a:stretch>
        </p:blipFill>
        <p:spPr>
          <a:xfrm>
            <a:off x="618530" y="2156297"/>
            <a:ext cx="412328" cy="412328"/>
          </a:xfrm>
          <a:prstGeom prst="rect">
            <a:avLst/>
          </a:prstGeom>
        </p:spPr>
      </p:pic>
      <p:sp>
        <p:nvSpPr>
          <p:cNvPr id="6" name="Text 3"/>
          <p:cNvSpPr/>
          <p:nvPr/>
        </p:nvSpPr>
        <p:spPr>
          <a:xfrm>
            <a:off x="618530" y="2733526"/>
            <a:ext cx="1791146" cy="257696"/>
          </a:xfrm>
          <a:prstGeom prst="rect">
            <a:avLst/>
          </a:prstGeom>
          <a:noFill/>
          <a:ln/>
        </p:spPr>
        <p:txBody>
          <a:bodyPr wrap="none" rtlCol="0" anchor="t"/>
          <a:lstStyle/>
          <a:p>
            <a:pPr>
              <a:lnSpc>
                <a:spcPts val="2029"/>
              </a:lnSpc>
            </a:pPr>
            <a:r>
              <a:rPr lang="en-US" sz="1624" dirty="0">
                <a:solidFill>
                  <a:srgbClr val="3C3939"/>
                </a:solidFill>
                <a:latin typeface="Raleway" pitchFamily="34" charset="0"/>
                <a:ea typeface="Raleway" pitchFamily="34" charset="-122"/>
                <a:cs typeface="Raleway" pitchFamily="34" charset="-120"/>
              </a:rPr>
              <a:t>Google Drive</a:t>
            </a:r>
            <a:endParaRPr lang="en-US" sz="1624" dirty="0"/>
          </a:p>
        </p:txBody>
      </p:sp>
      <p:sp>
        <p:nvSpPr>
          <p:cNvPr id="7" name="Text 4"/>
          <p:cNvSpPr/>
          <p:nvPr/>
        </p:nvSpPr>
        <p:spPr>
          <a:xfrm>
            <a:off x="618530" y="3090193"/>
            <a:ext cx="1791146" cy="742280"/>
          </a:xfrm>
          <a:prstGeom prst="rect">
            <a:avLst/>
          </a:prstGeom>
          <a:noFill/>
          <a:ln/>
        </p:spPr>
        <p:txBody>
          <a:bodyPr wrap="square" rtlCol="0" anchor="t"/>
          <a:lstStyle/>
          <a:p>
            <a:pPr>
              <a:lnSpc>
                <a:spcPts val="1948"/>
              </a:lnSpc>
            </a:pPr>
            <a:r>
              <a:rPr lang="en-US" sz="1299" dirty="0">
                <a:solidFill>
                  <a:srgbClr val="3C3939"/>
                </a:solidFill>
                <a:latin typeface="Roboto" pitchFamily="34" charset="0"/>
                <a:ea typeface="Roboto" pitchFamily="34" charset="-122"/>
                <a:cs typeface="Roboto" pitchFamily="34" charset="-120"/>
              </a:rPr>
              <a:t>Stores everything on Google Drive for easy access.</a:t>
            </a:r>
            <a:endParaRPr lang="en-US" sz="1299" dirty="0"/>
          </a:p>
        </p:txBody>
      </p:sp>
      <p:pic>
        <p:nvPicPr>
          <p:cNvPr id="8" name="Image 1" descr="preencoded.png"/>
          <p:cNvPicPr>
            <a:picLocks noChangeAspect="1"/>
          </p:cNvPicPr>
          <p:nvPr/>
        </p:nvPicPr>
        <p:blipFill>
          <a:blip r:embed="rId4"/>
          <a:stretch>
            <a:fillRect/>
          </a:stretch>
        </p:blipFill>
        <p:spPr>
          <a:xfrm>
            <a:off x="2657104" y="2156297"/>
            <a:ext cx="412328" cy="412328"/>
          </a:xfrm>
          <a:prstGeom prst="rect">
            <a:avLst/>
          </a:prstGeom>
        </p:spPr>
      </p:pic>
      <p:sp>
        <p:nvSpPr>
          <p:cNvPr id="9" name="Text 5"/>
          <p:cNvSpPr/>
          <p:nvPr/>
        </p:nvSpPr>
        <p:spPr>
          <a:xfrm>
            <a:off x="2657103" y="2733526"/>
            <a:ext cx="1791146" cy="257696"/>
          </a:xfrm>
          <a:prstGeom prst="rect">
            <a:avLst/>
          </a:prstGeom>
          <a:noFill/>
          <a:ln/>
        </p:spPr>
        <p:txBody>
          <a:bodyPr wrap="none" rtlCol="0" anchor="t"/>
          <a:lstStyle/>
          <a:p>
            <a:pPr>
              <a:lnSpc>
                <a:spcPts val="2029"/>
              </a:lnSpc>
            </a:pPr>
            <a:r>
              <a:rPr lang="en-US" sz="1624" dirty="0">
                <a:solidFill>
                  <a:srgbClr val="3C3939"/>
                </a:solidFill>
                <a:latin typeface="Raleway" pitchFamily="34" charset="0"/>
                <a:ea typeface="Raleway" pitchFamily="34" charset="-122"/>
                <a:cs typeface="Raleway" pitchFamily="34" charset="-120"/>
              </a:rPr>
              <a:t>Shareable</a:t>
            </a:r>
            <a:endParaRPr lang="en-US" sz="1624" dirty="0"/>
          </a:p>
        </p:txBody>
      </p:sp>
      <p:sp>
        <p:nvSpPr>
          <p:cNvPr id="10" name="Text 6"/>
          <p:cNvSpPr/>
          <p:nvPr/>
        </p:nvSpPr>
        <p:spPr>
          <a:xfrm>
            <a:off x="2657103" y="3090193"/>
            <a:ext cx="1791146" cy="742280"/>
          </a:xfrm>
          <a:prstGeom prst="rect">
            <a:avLst/>
          </a:prstGeom>
          <a:noFill/>
          <a:ln/>
        </p:spPr>
        <p:txBody>
          <a:bodyPr wrap="square" rtlCol="0" anchor="t"/>
          <a:lstStyle/>
          <a:p>
            <a:pPr>
              <a:lnSpc>
                <a:spcPts val="1948"/>
              </a:lnSpc>
            </a:pPr>
            <a:r>
              <a:rPr lang="en-US" sz="1299" dirty="0">
                <a:solidFill>
                  <a:srgbClr val="3C3939"/>
                </a:solidFill>
                <a:latin typeface="Roboto" pitchFamily="34" charset="0"/>
                <a:ea typeface="Roboto" pitchFamily="34" charset="-122"/>
                <a:cs typeface="Roboto" pitchFamily="34" charset="-120"/>
              </a:rPr>
              <a:t>Easily share and collaborate on notebooks.</a:t>
            </a:r>
            <a:endParaRPr lang="en-US" sz="1299" dirty="0"/>
          </a:p>
        </p:txBody>
      </p:sp>
      <p:pic>
        <p:nvPicPr>
          <p:cNvPr id="11" name="Image 2" descr="preencoded.png"/>
          <p:cNvPicPr>
            <a:picLocks noChangeAspect="1"/>
          </p:cNvPicPr>
          <p:nvPr/>
        </p:nvPicPr>
        <p:blipFill>
          <a:blip r:embed="rId5"/>
          <a:stretch>
            <a:fillRect/>
          </a:stretch>
        </p:blipFill>
        <p:spPr>
          <a:xfrm>
            <a:off x="4695677" y="2156297"/>
            <a:ext cx="412328" cy="412328"/>
          </a:xfrm>
          <a:prstGeom prst="rect">
            <a:avLst/>
          </a:prstGeom>
        </p:spPr>
      </p:pic>
      <p:sp>
        <p:nvSpPr>
          <p:cNvPr id="12" name="Text 7"/>
          <p:cNvSpPr/>
          <p:nvPr/>
        </p:nvSpPr>
        <p:spPr>
          <a:xfrm>
            <a:off x="4695676" y="2733526"/>
            <a:ext cx="1791146" cy="257696"/>
          </a:xfrm>
          <a:prstGeom prst="rect">
            <a:avLst/>
          </a:prstGeom>
          <a:noFill/>
          <a:ln/>
        </p:spPr>
        <p:txBody>
          <a:bodyPr wrap="none" rtlCol="0" anchor="t"/>
          <a:lstStyle/>
          <a:p>
            <a:pPr>
              <a:lnSpc>
                <a:spcPts val="2029"/>
              </a:lnSpc>
            </a:pPr>
            <a:r>
              <a:rPr lang="en-US" sz="1624" dirty="0">
                <a:solidFill>
                  <a:srgbClr val="3C3939"/>
                </a:solidFill>
                <a:latin typeface="Raleway" pitchFamily="34" charset="0"/>
                <a:ea typeface="Raleway" pitchFamily="34" charset="-122"/>
                <a:cs typeface="Raleway" pitchFamily="34" charset="-120"/>
              </a:rPr>
              <a:t>No Setup</a:t>
            </a:r>
            <a:endParaRPr lang="en-US" sz="1624" dirty="0"/>
          </a:p>
        </p:txBody>
      </p:sp>
      <p:sp>
        <p:nvSpPr>
          <p:cNvPr id="13" name="Text 8"/>
          <p:cNvSpPr/>
          <p:nvPr/>
        </p:nvSpPr>
        <p:spPr>
          <a:xfrm>
            <a:off x="4695676" y="3090192"/>
            <a:ext cx="1791146" cy="494854"/>
          </a:xfrm>
          <a:prstGeom prst="rect">
            <a:avLst/>
          </a:prstGeom>
          <a:noFill/>
          <a:ln/>
        </p:spPr>
        <p:txBody>
          <a:bodyPr wrap="square" rtlCol="0" anchor="t"/>
          <a:lstStyle/>
          <a:p>
            <a:pPr>
              <a:lnSpc>
                <a:spcPts val="1948"/>
              </a:lnSpc>
            </a:pPr>
            <a:r>
              <a:rPr lang="en-US" sz="1299" dirty="0">
                <a:solidFill>
                  <a:srgbClr val="3C3939"/>
                </a:solidFill>
                <a:latin typeface="Roboto" pitchFamily="34" charset="0"/>
                <a:ea typeface="Roboto" pitchFamily="34" charset="-122"/>
                <a:cs typeface="Roboto" pitchFamily="34" charset="-120"/>
              </a:rPr>
              <a:t>No installation required, just open in the browser.</a:t>
            </a:r>
            <a:endParaRPr lang="en-US" sz="1299" dirty="0"/>
          </a:p>
        </p:txBody>
      </p:sp>
      <p:pic>
        <p:nvPicPr>
          <p:cNvPr id="14" name="Image 3" descr="preencoded.png"/>
          <p:cNvPicPr>
            <a:picLocks noChangeAspect="1"/>
          </p:cNvPicPr>
          <p:nvPr/>
        </p:nvPicPr>
        <p:blipFill>
          <a:blip r:embed="rId6"/>
          <a:stretch>
            <a:fillRect/>
          </a:stretch>
        </p:blipFill>
        <p:spPr>
          <a:xfrm>
            <a:off x="6734250" y="2156297"/>
            <a:ext cx="412328" cy="412328"/>
          </a:xfrm>
          <a:prstGeom prst="rect">
            <a:avLst/>
          </a:prstGeom>
        </p:spPr>
      </p:pic>
      <p:sp>
        <p:nvSpPr>
          <p:cNvPr id="15" name="Text 9"/>
          <p:cNvSpPr/>
          <p:nvPr/>
        </p:nvSpPr>
        <p:spPr>
          <a:xfrm>
            <a:off x="6734250" y="2733526"/>
            <a:ext cx="1791221" cy="257696"/>
          </a:xfrm>
          <a:prstGeom prst="rect">
            <a:avLst/>
          </a:prstGeom>
          <a:noFill/>
          <a:ln/>
        </p:spPr>
        <p:txBody>
          <a:bodyPr wrap="none" rtlCol="0" anchor="t"/>
          <a:lstStyle/>
          <a:p>
            <a:pPr>
              <a:lnSpc>
                <a:spcPts val="2029"/>
              </a:lnSpc>
            </a:pPr>
            <a:r>
              <a:rPr lang="en-US" sz="1624" dirty="0">
                <a:solidFill>
                  <a:srgbClr val="3C3939"/>
                </a:solidFill>
                <a:latin typeface="Raleway" pitchFamily="34" charset="0"/>
                <a:ea typeface="Raleway" pitchFamily="34" charset="-122"/>
                <a:cs typeface="Raleway" pitchFamily="34" charset="-120"/>
              </a:rPr>
              <a:t>Pre-installed</a:t>
            </a:r>
            <a:endParaRPr lang="en-US" sz="1624" dirty="0"/>
          </a:p>
        </p:txBody>
      </p:sp>
      <p:sp>
        <p:nvSpPr>
          <p:cNvPr id="16" name="Text 10"/>
          <p:cNvSpPr/>
          <p:nvPr/>
        </p:nvSpPr>
        <p:spPr>
          <a:xfrm>
            <a:off x="6734250" y="3090193"/>
            <a:ext cx="1791221" cy="742280"/>
          </a:xfrm>
          <a:prstGeom prst="rect">
            <a:avLst/>
          </a:prstGeom>
          <a:noFill/>
          <a:ln/>
        </p:spPr>
        <p:txBody>
          <a:bodyPr wrap="square" rtlCol="0" anchor="t"/>
          <a:lstStyle/>
          <a:p>
            <a:pPr>
              <a:lnSpc>
                <a:spcPts val="1948"/>
              </a:lnSpc>
            </a:pPr>
            <a:r>
              <a:rPr lang="en-US" sz="1299" dirty="0">
                <a:solidFill>
                  <a:srgbClr val="3C3939"/>
                </a:solidFill>
                <a:latin typeface="Roboto" pitchFamily="34" charset="0"/>
                <a:ea typeface="Roboto" pitchFamily="34" charset="-122"/>
                <a:cs typeface="Roboto" pitchFamily="34" charset="-120"/>
              </a:rPr>
              <a:t>Most popular packages and libraries are pre-installed.</a:t>
            </a:r>
            <a:endParaRPr lang="en-US" sz="1299" dirty="0"/>
          </a:p>
        </p:txBody>
      </p:sp>
      <p:pic>
        <p:nvPicPr>
          <p:cNvPr id="17" name="Image 4" descr="preencoded.png">
            <a:hlinkClick r:id="rId7"/>
          </p:cNvPr>
          <p:cNvPicPr>
            <a:picLocks noChangeAspect="1"/>
          </p:cNvPicPr>
          <p:nvPr/>
        </p:nvPicPr>
        <p:blipFill>
          <a:blip r:embed="rId8"/>
          <a:stretch>
            <a:fillRect/>
          </a:stretch>
        </p:blipFill>
        <p:spPr>
          <a:xfrm>
            <a:off x="7651346" y="4743450"/>
            <a:ext cx="1435504" cy="342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Stage 1: Catalyst</a:t>
            </a:r>
          </a:p>
        </p:txBody>
      </p:sp>
      <p:sp>
        <p:nvSpPr>
          <p:cNvPr id="6" name="Google Shape;140;p27">
            <a:extLst>
              <a:ext uri="{FF2B5EF4-FFF2-40B4-BE49-F238E27FC236}">
                <a16:creationId xmlns:a16="http://schemas.microsoft.com/office/drawing/2014/main" id="{6EB3B890-3773-9AD1-2646-46A1D6A7B6C3}"/>
              </a:ext>
            </a:extLst>
          </p:cNvPr>
          <p:cNvSpPr txBox="1"/>
          <p:nvPr/>
        </p:nvSpPr>
        <p:spPr>
          <a:xfrm>
            <a:off x="314550" y="644375"/>
            <a:ext cx="8514900" cy="1920495"/>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Aiding human productivity</a:t>
            </a:r>
          </a:p>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“Weak” AI: humans need to be in the loop</a:t>
            </a:r>
          </a:p>
          <a:p>
            <a:pPr marL="76200" lvl="0" algn="l" rtl="0">
              <a:lnSpc>
                <a:spcPct val="115000"/>
              </a:lnSpc>
              <a:spcBef>
                <a:spcPts val="1200"/>
              </a:spcBef>
              <a:spcAft>
                <a:spcPts val="0"/>
              </a:spcAft>
              <a:buClr>
                <a:schemeClr val="dk1"/>
              </a:buClr>
              <a:buSzPts val="2400"/>
            </a:pPr>
            <a:endParaRPr lang="en" sz="2400" dirty="0">
              <a:solidFill>
                <a:schemeClr val="dk1"/>
              </a:solidFill>
              <a:latin typeface="+mj-lt"/>
              <a:ea typeface="Helvetica Neue"/>
              <a:cs typeface="Helvetica Neue"/>
              <a:sym typeface="Helvetica Neue"/>
            </a:endParaRPr>
          </a:p>
        </p:txBody>
      </p:sp>
      <p:pic>
        <p:nvPicPr>
          <p:cNvPr id="2050" name="Picture 2" descr="Generative AI for Dummies: What you need to know">
            <a:extLst>
              <a:ext uri="{FF2B5EF4-FFF2-40B4-BE49-F238E27FC236}">
                <a16:creationId xmlns:a16="http://schemas.microsoft.com/office/drawing/2014/main" id="{E7C47711-BF92-3D19-8691-A58AB5690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962" y="2178050"/>
            <a:ext cx="4070075" cy="2413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77D8B2D-B965-494A-A6A5-EF9F39280B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3" name="Picture 2" descr="AI Bridge Banner Image">
            <a:extLst>
              <a:ext uri="{FF2B5EF4-FFF2-40B4-BE49-F238E27FC236}">
                <a16:creationId xmlns:a16="http://schemas.microsoft.com/office/drawing/2014/main" id="{2864BBE8-B742-610A-8E1D-6DDCBDCEDA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060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CECF3"/>
          </a:solidFill>
          <a:ln/>
        </p:spPr>
        <p:txBody>
          <a:bodyPr/>
          <a:lstStyle/>
          <a:p>
            <a:endParaRPr lang="en-US" sz="875"/>
          </a:p>
        </p:txBody>
      </p:sp>
      <p:sp>
        <p:nvSpPr>
          <p:cNvPr id="3" name="Shape 1"/>
          <p:cNvSpPr/>
          <p:nvPr/>
        </p:nvSpPr>
        <p:spPr>
          <a:xfrm>
            <a:off x="0" y="0"/>
            <a:ext cx="9144000" cy="5143500"/>
          </a:xfrm>
          <a:prstGeom prst="rect">
            <a:avLst/>
          </a:prstGeom>
          <a:solidFill>
            <a:srgbClr val="FFFFFF">
              <a:alpha val="75000"/>
            </a:srgbClr>
          </a:solidFill>
          <a:ln/>
        </p:spPr>
        <p:txBody>
          <a:bodyPr/>
          <a:lstStyle/>
          <a:p>
            <a:endParaRPr lang="en-US" sz="875"/>
          </a:p>
        </p:txBody>
      </p:sp>
      <p:sp>
        <p:nvSpPr>
          <p:cNvPr id="4" name="Text 2"/>
          <p:cNvSpPr/>
          <p:nvPr/>
        </p:nvSpPr>
        <p:spPr>
          <a:xfrm>
            <a:off x="618530" y="1141958"/>
            <a:ext cx="4318323" cy="515466"/>
          </a:xfrm>
          <a:prstGeom prst="rect">
            <a:avLst/>
          </a:prstGeom>
          <a:noFill/>
          <a:ln/>
        </p:spPr>
        <p:txBody>
          <a:bodyPr wrap="none" rtlCol="0" anchor="t"/>
          <a:lstStyle/>
          <a:p>
            <a:pPr>
              <a:lnSpc>
                <a:spcPts val="4059"/>
              </a:lnSpc>
            </a:pPr>
            <a:r>
              <a:rPr lang="en-US" sz="3247" dirty="0">
                <a:solidFill>
                  <a:srgbClr val="1B1B27"/>
                </a:solidFill>
                <a:latin typeface="Raleway" pitchFamily="34" charset="0"/>
                <a:ea typeface="Raleway" pitchFamily="34" charset="-122"/>
                <a:cs typeface="Raleway" pitchFamily="34" charset="-120"/>
              </a:rPr>
              <a:t>General Python Syntax</a:t>
            </a:r>
            <a:endParaRPr lang="en-US" sz="3247" dirty="0"/>
          </a:p>
        </p:txBody>
      </p:sp>
      <p:sp>
        <p:nvSpPr>
          <p:cNvPr id="5" name="Text 3"/>
          <p:cNvSpPr/>
          <p:nvPr/>
        </p:nvSpPr>
        <p:spPr>
          <a:xfrm>
            <a:off x="618531" y="2069753"/>
            <a:ext cx="2061939" cy="257696"/>
          </a:xfrm>
          <a:prstGeom prst="rect">
            <a:avLst/>
          </a:prstGeom>
          <a:noFill/>
          <a:ln/>
        </p:spPr>
        <p:txBody>
          <a:bodyPr wrap="none" rtlCol="0" anchor="t"/>
          <a:lstStyle/>
          <a:p>
            <a:pPr>
              <a:lnSpc>
                <a:spcPts val="2029"/>
              </a:lnSpc>
            </a:pPr>
            <a:r>
              <a:rPr lang="en-US" sz="1624" dirty="0">
                <a:solidFill>
                  <a:srgbClr val="1B1B27"/>
                </a:solidFill>
                <a:latin typeface="Raleway" pitchFamily="34" charset="0"/>
                <a:ea typeface="Raleway" pitchFamily="34" charset="-122"/>
                <a:cs typeface="Raleway" pitchFamily="34" charset="-120"/>
              </a:rPr>
              <a:t>Comments</a:t>
            </a:r>
            <a:endParaRPr lang="en-US" sz="1624" dirty="0"/>
          </a:p>
        </p:txBody>
      </p:sp>
      <p:sp>
        <p:nvSpPr>
          <p:cNvPr id="6" name="Text 4"/>
          <p:cNvSpPr/>
          <p:nvPr/>
        </p:nvSpPr>
        <p:spPr>
          <a:xfrm>
            <a:off x="618530" y="2492350"/>
            <a:ext cx="3752255" cy="247427"/>
          </a:xfrm>
          <a:prstGeom prst="rect">
            <a:avLst/>
          </a:prstGeom>
          <a:noFill/>
          <a:ln/>
        </p:spPr>
        <p:txBody>
          <a:bodyPr wrap="none" rtlCol="0" anchor="t"/>
          <a:lstStyle/>
          <a:p>
            <a:pPr>
              <a:lnSpc>
                <a:spcPts val="1948"/>
              </a:lnSpc>
            </a:pPr>
            <a:r>
              <a:rPr lang="en-US" sz="1299" dirty="0">
                <a:solidFill>
                  <a:srgbClr val="3C3939"/>
                </a:solidFill>
                <a:latin typeface="Roboto" pitchFamily="34" charset="0"/>
                <a:ea typeface="Roboto" pitchFamily="34" charset="-122"/>
                <a:cs typeface="Roboto" pitchFamily="34" charset="-120"/>
              </a:rPr>
              <a:t>Use # to add comments for code readability</a:t>
            </a:r>
            <a:endParaRPr lang="en-US" sz="1299" dirty="0"/>
          </a:p>
        </p:txBody>
      </p:sp>
      <p:sp>
        <p:nvSpPr>
          <p:cNvPr id="7" name="Shape 5"/>
          <p:cNvSpPr/>
          <p:nvPr/>
        </p:nvSpPr>
        <p:spPr>
          <a:xfrm>
            <a:off x="618530" y="2925292"/>
            <a:ext cx="3752255" cy="494779"/>
          </a:xfrm>
          <a:prstGeom prst="roundRect">
            <a:avLst>
              <a:gd name="adj" fmla="val 15003"/>
            </a:avLst>
          </a:prstGeom>
          <a:solidFill>
            <a:srgbClr val="F0F0F5"/>
          </a:solidFill>
          <a:ln/>
        </p:spPr>
        <p:txBody>
          <a:bodyPr/>
          <a:lstStyle/>
          <a:p>
            <a:endParaRPr lang="en-US" sz="875"/>
          </a:p>
        </p:txBody>
      </p:sp>
      <p:sp>
        <p:nvSpPr>
          <p:cNvPr id="8" name="Shape 6"/>
          <p:cNvSpPr/>
          <p:nvPr/>
        </p:nvSpPr>
        <p:spPr>
          <a:xfrm>
            <a:off x="610345" y="2925292"/>
            <a:ext cx="3768626" cy="494779"/>
          </a:xfrm>
          <a:prstGeom prst="roundRect">
            <a:avLst>
              <a:gd name="adj" fmla="val 5001"/>
            </a:avLst>
          </a:prstGeom>
          <a:solidFill>
            <a:srgbClr val="F0F0F5"/>
          </a:solidFill>
          <a:ln/>
        </p:spPr>
        <p:txBody>
          <a:bodyPr/>
          <a:lstStyle/>
          <a:p>
            <a:endParaRPr lang="en-US" sz="875"/>
          </a:p>
        </p:txBody>
      </p:sp>
      <p:sp>
        <p:nvSpPr>
          <p:cNvPr id="9" name="Text 7"/>
          <p:cNvSpPr/>
          <p:nvPr/>
        </p:nvSpPr>
        <p:spPr>
          <a:xfrm>
            <a:off x="775245" y="3048968"/>
            <a:ext cx="3438823" cy="247427"/>
          </a:xfrm>
          <a:prstGeom prst="rect">
            <a:avLst/>
          </a:prstGeom>
          <a:noFill/>
          <a:ln/>
        </p:spPr>
        <p:txBody>
          <a:bodyPr wrap="none" rtlCol="0" anchor="t"/>
          <a:lstStyle/>
          <a:p>
            <a:pPr>
              <a:lnSpc>
                <a:spcPts val="1948"/>
              </a:lnSpc>
            </a:pPr>
            <a:r>
              <a:rPr lang="en-US" sz="1299" dirty="0">
                <a:solidFill>
                  <a:srgbClr val="3C3939"/>
                </a:solidFill>
                <a:highlight>
                  <a:srgbClr val="F0F0F5"/>
                </a:highlight>
                <a:latin typeface="Consolas" pitchFamily="34" charset="0"/>
                <a:ea typeface="Consolas" pitchFamily="34" charset="-122"/>
                <a:cs typeface="Consolas" pitchFamily="34" charset="-120"/>
              </a:rPr>
              <a:t># I am a comment!</a:t>
            </a:r>
            <a:endParaRPr lang="en-US" sz="1299" dirty="0"/>
          </a:p>
        </p:txBody>
      </p:sp>
      <p:sp>
        <p:nvSpPr>
          <p:cNvPr id="10" name="Text 8"/>
          <p:cNvSpPr/>
          <p:nvPr/>
        </p:nvSpPr>
        <p:spPr>
          <a:xfrm>
            <a:off x="4777979" y="2069753"/>
            <a:ext cx="2061939" cy="257696"/>
          </a:xfrm>
          <a:prstGeom prst="rect">
            <a:avLst/>
          </a:prstGeom>
          <a:noFill/>
          <a:ln/>
        </p:spPr>
        <p:txBody>
          <a:bodyPr wrap="none" rtlCol="0" anchor="t"/>
          <a:lstStyle/>
          <a:p>
            <a:pPr>
              <a:lnSpc>
                <a:spcPts val="2029"/>
              </a:lnSpc>
            </a:pPr>
            <a:r>
              <a:rPr lang="en-US" sz="1624" dirty="0">
                <a:solidFill>
                  <a:srgbClr val="1B1B27"/>
                </a:solidFill>
                <a:latin typeface="Raleway" pitchFamily="34" charset="0"/>
                <a:ea typeface="Raleway" pitchFamily="34" charset="-122"/>
                <a:cs typeface="Raleway" pitchFamily="34" charset="-120"/>
              </a:rPr>
              <a:t>Functions</a:t>
            </a:r>
            <a:endParaRPr lang="en-US" sz="1624" dirty="0"/>
          </a:p>
        </p:txBody>
      </p:sp>
      <p:sp>
        <p:nvSpPr>
          <p:cNvPr id="11" name="Text 9"/>
          <p:cNvSpPr/>
          <p:nvPr/>
        </p:nvSpPr>
        <p:spPr>
          <a:xfrm>
            <a:off x="4777978" y="2492350"/>
            <a:ext cx="3752255" cy="247427"/>
          </a:xfrm>
          <a:prstGeom prst="rect">
            <a:avLst/>
          </a:prstGeom>
          <a:noFill/>
          <a:ln/>
        </p:spPr>
        <p:txBody>
          <a:bodyPr wrap="none" rtlCol="0" anchor="t"/>
          <a:lstStyle/>
          <a:p>
            <a:pPr>
              <a:lnSpc>
                <a:spcPts val="1948"/>
              </a:lnSpc>
            </a:pPr>
            <a:r>
              <a:rPr lang="en-US" sz="1299" dirty="0">
                <a:solidFill>
                  <a:srgbClr val="3C3939"/>
                </a:solidFill>
                <a:latin typeface="Roboto" pitchFamily="34" charset="0"/>
                <a:ea typeface="Roboto" pitchFamily="34" charset="-122"/>
                <a:cs typeface="Roboto" pitchFamily="34" charset="-120"/>
              </a:rPr>
              <a:t>Take inputs and give outputs:</a:t>
            </a:r>
            <a:endParaRPr lang="en-US" sz="1299" dirty="0"/>
          </a:p>
        </p:txBody>
      </p:sp>
      <p:sp>
        <p:nvSpPr>
          <p:cNvPr id="12" name="Shape 10"/>
          <p:cNvSpPr/>
          <p:nvPr/>
        </p:nvSpPr>
        <p:spPr>
          <a:xfrm>
            <a:off x="4777978" y="2925292"/>
            <a:ext cx="3752255" cy="494779"/>
          </a:xfrm>
          <a:prstGeom prst="roundRect">
            <a:avLst>
              <a:gd name="adj" fmla="val 15003"/>
            </a:avLst>
          </a:prstGeom>
          <a:solidFill>
            <a:srgbClr val="F0F0F5"/>
          </a:solidFill>
          <a:ln/>
        </p:spPr>
        <p:txBody>
          <a:bodyPr/>
          <a:lstStyle/>
          <a:p>
            <a:endParaRPr lang="en-US" sz="875"/>
          </a:p>
        </p:txBody>
      </p:sp>
      <p:sp>
        <p:nvSpPr>
          <p:cNvPr id="13" name="Shape 11"/>
          <p:cNvSpPr/>
          <p:nvPr/>
        </p:nvSpPr>
        <p:spPr>
          <a:xfrm>
            <a:off x="4769793" y="2925292"/>
            <a:ext cx="3768626" cy="494779"/>
          </a:xfrm>
          <a:prstGeom prst="roundRect">
            <a:avLst>
              <a:gd name="adj" fmla="val 5001"/>
            </a:avLst>
          </a:prstGeom>
          <a:solidFill>
            <a:srgbClr val="F0F0F5"/>
          </a:solidFill>
          <a:ln/>
        </p:spPr>
        <p:txBody>
          <a:bodyPr/>
          <a:lstStyle/>
          <a:p>
            <a:endParaRPr lang="en-US" sz="875"/>
          </a:p>
        </p:txBody>
      </p:sp>
      <p:sp>
        <p:nvSpPr>
          <p:cNvPr id="14" name="Text 12"/>
          <p:cNvSpPr/>
          <p:nvPr/>
        </p:nvSpPr>
        <p:spPr>
          <a:xfrm>
            <a:off x="4934694" y="3048968"/>
            <a:ext cx="3438823" cy="247427"/>
          </a:xfrm>
          <a:prstGeom prst="rect">
            <a:avLst/>
          </a:prstGeom>
          <a:noFill/>
          <a:ln/>
        </p:spPr>
        <p:txBody>
          <a:bodyPr wrap="none" rtlCol="0" anchor="t"/>
          <a:lstStyle/>
          <a:p>
            <a:pPr>
              <a:lnSpc>
                <a:spcPts val="1948"/>
              </a:lnSpc>
            </a:pPr>
            <a:r>
              <a:rPr lang="en-US" sz="1299" dirty="0">
                <a:solidFill>
                  <a:srgbClr val="3C3939"/>
                </a:solidFill>
                <a:highlight>
                  <a:srgbClr val="F0F0F5"/>
                </a:highlight>
                <a:latin typeface="Consolas" pitchFamily="34" charset="0"/>
                <a:ea typeface="Consolas" pitchFamily="34" charset="-122"/>
                <a:cs typeface="Consolas" pitchFamily="34" charset="-120"/>
              </a:rPr>
              <a:t>print("hello world")</a:t>
            </a:r>
            <a:endParaRPr lang="en-US" sz="1299" dirty="0"/>
          </a:p>
        </p:txBody>
      </p:sp>
      <p:sp>
        <p:nvSpPr>
          <p:cNvPr id="15" name="Text 13"/>
          <p:cNvSpPr/>
          <p:nvPr/>
        </p:nvSpPr>
        <p:spPr>
          <a:xfrm>
            <a:off x="4777978" y="3605585"/>
            <a:ext cx="3752255" cy="247427"/>
          </a:xfrm>
          <a:prstGeom prst="rect">
            <a:avLst/>
          </a:prstGeom>
          <a:noFill/>
          <a:ln/>
        </p:spPr>
        <p:txBody>
          <a:bodyPr wrap="none" rtlCol="0" anchor="t"/>
          <a:lstStyle/>
          <a:p>
            <a:pPr>
              <a:lnSpc>
                <a:spcPts val="1948"/>
              </a:lnSpc>
            </a:pPr>
            <a:r>
              <a:rPr lang="en-US" sz="1299" dirty="0">
                <a:solidFill>
                  <a:srgbClr val="3C3939"/>
                </a:solidFill>
                <a:latin typeface="Roboto" pitchFamily="34" charset="0"/>
                <a:ea typeface="Roboto" pitchFamily="34" charset="-122"/>
                <a:cs typeface="Roboto" pitchFamily="34" charset="-120"/>
              </a:rPr>
              <a:t>Prints the given input (in this case, "hello world").</a:t>
            </a:r>
            <a:endParaRPr lang="en-US" sz="1299" dirty="0"/>
          </a:p>
        </p:txBody>
      </p:sp>
      <p:pic>
        <p:nvPicPr>
          <p:cNvPr id="16" name="Image 0" descr="preencoded.png">
            <a:hlinkClick r:id="rId3"/>
          </p:cNvPr>
          <p:cNvPicPr>
            <a:picLocks noChangeAspect="1"/>
          </p:cNvPicPr>
          <p:nvPr/>
        </p:nvPicPr>
        <p:blipFill>
          <a:blip r:embed="rId4"/>
          <a:stretch>
            <a:fillRect/>
          </a:stretch>
        </p:blipFill>
        <p:spPr>
          <a:xfrm>
            <a:off x="7651346" y="4743450"/>
            <a:ext cx="1435504" cy="3429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CECF3"/>
          </a:solidFill>
          <a:ln/>
        </p:spPr>
        <p:txBody>
          <a:bodyPr/>
          <a:lstStyle/>
          <a:p>
            <a:endParaRPr lang="en-US" sz="875"/>
          </a:p>
        </p:txBody>
      </p:sp>
      <p:sp>
        <p:nvSpPr>
          <p:cNvPr id="3" name="Shape 1"/>
          <p:cNvSpPr/>
          <p:nvPr/>
        </p:nvSpPr>
        <p:spPr>
          <a:xfrm>
            <a:off x="0" y="0"/>
            <a:ext cx="9144000" cy="5143500"/>
          </a:xfrm>
          <a:prstGeom prst="rect">
            <a:avLst/>
          </a:prstGeom>
          <a:solidFill>
            <a:srgbClr val="FFFFFF">
              <a:alpha val="75000"/>
            </a:srgbClr>
          </a:solidFill>
          <a:ln/>
        </p:spPr>
        <p:txBody>
          <a:bodyPr/>
          <a:lstStyle/>
          <a:p>
            <a:endParaRPr lang="en-US" sz="875"/>
          </a:p>
        </p:txBody>
      </p:sp>
      <p:pic>
        <p:nvPicPr>
          <p:cNvPr id="4" name="Image 0" descr="preencoded.png"/>
          <p:cNvPicPr>
            <a:picLocks noChangeAspect="1"/>
          </p:cNvPicPr>
          <p:nvPr/>
        </p:nvPicPr>
        <p:blipFill>
          <a:blip r:embed="rId3"/>
          <a:stretch>
            <a:fillRect/>
          </a:stretch>
        </p:blipFill>
        <p:spPr>
          <a:xfrm>
            <a:off x="-4763" y="0"/>
            <a:ext cx="2286000" cy="5143500"/>
          </a:xfrm>
          <a:prstGeom prst="rect">
            <a:avLst/>
          </a:prstGeom>
        </p:spPr>
      </p:pic>
      <p:sp>
        <p:nvSpPr>
          <p:cNvPr id="5" name="Text 2"/>
          <p:cNvSpPr/>
          <p:nvPr/>
        </p:nvSpPr>
        <p:spPr>
          <a:xfrm>
            <a:off x="2904530" y="1070818"/>
            <a:ext cx="4123879" cy="515466"/>
          </a:xfrm>
          <a:prstGeom prst="rect">
            <a:avLst/>
          </a:prstGeom>
          <a:noFill/>
          <a:ln/>
        </p:spPr>
        <p:txBody>
          <a:bodyPr wrap="none" rtlCol="0" anchor="t"/>
          <a:lstStyle/>
          <a:p>
            <a:pPr>
              <a:lnSpc>
                <a:spcPts val="4059"/>
              </a:lnSpc>
            </a:pPr>
            <a:r>
              <a:rPr lang="en-US" sz="3247" dirty="0">
                <a:solidFill>
                  <a:srgbClr val="1B1B27"/>
                </a:solidFill>
                <a:latin typeface="Raleway" pitchFamily="34" charset="0"/>
                <a:ea typeface="Raleway" pitchFamily="34" charset="-122"/>
                <a:cs typeface="Raleway" pitchFamily="34" charset="-120"/>
              </a:rPr>
              <a:t>Variables Overview</a:t>
            </a:r>
            <a:endParaRPr lang="en-US" sz="3247" dirty="0"/>
          </a:p>
        </p:txBody>
      </p:sp>
      <p:sp>
        <p:nvSpPr>
          <p:cNvPr id="6" name="Shape 3"/>
          <p:cNvSpPr/>
          <p:nvPr/>
        </p:nvSpPr>
        <p:spPr>
          <a:xfrm>
            <a:off x="2904530" y="2019226"/>
            <a:ext cx="288652" cy="288652"/>
          </a:xfrm>
          <a:prstGeom prst="roundRect">
            <a:avLst>
              <a:gd name="adj" fmla="val 25716"/>
            </a:avLst>
          </a:prstGeom>
          <a:solidFill>
            <a:srgbClr val="E1E1EA"/>
          </a:solidFill>
          <a:ln w="15240">
            <a:solidFill>
              <a:srgbClr val="C7C7D0"/>
            </a:solidFill>
            <a:prstDash val="solid"/>
          </a:ln>
        </p:spPr>
        <p:txBody>
          <a:bodyPr/>
          <a:lstStyle/>
          <a:p>
            <a:endParaRPr lang="en-US" sz="875"/>
          </a:p>
        </p:txBody>
      </p:sp>
      <p:sp>
        <p:nvSpPr>
          <p:cNvPr id="7" name="Text 4"/>
          <p:cNvSpPr/>
          <p:nvPr/>
        </p:nvSpPr>
        <p:spPr>
          <a:xfrm>
            <a:off x="3358084" y="2019226"/>
            <a:ext cx="2061939" cy="257696"/>
          </a:xfrm>
          <a:prstGeom prst="rect">
            <a:avLst/>
          </a:prstGeom>
          <a:noFill/>
          <a:ln/>
        </p:spPr>
        <p:txBody>
          <a:bodyPr wrap="none" rtlCol="0" anchor="t"/>
          <a:lstStyle/>
          <a:p>
            <a:pPr>
              <a:lnSpc>
                <a:spcPts val="2029"/>
              </a:lnSpc>
            </a:pPr>
            <a:r>
              <a:rPr lang="en-US" sz="1624" dirty="0">
                <a:solidFill>
                  <a:srgbClr val="3C3939"/>
                </a:solidFill>
                <a:latin typeface="Raleway" pitchFamily="34" charset="0"/>
                <a:ea typeface="Raleway" pitchFamily="34" charset="-122"/>
                <a:cs typeface="Raleway" pitchFamily="34" charset="-120"/>
              </a:rPr>
              <a:t>Containers for Values</a:t>
            </a:r>
            <a:endParaRPr lang="en-US" sz="1624" dirty="0"/>
          </a:p>
        </p:txBody>
      </p:sp>
      <p:sp>
        <p:nvSpPr>
          <p:cNvPr id="8" name="Text 5"/>
          <p:cNvSpPr/>
          <p:nvPr/>
        </p:nvSpPr>
        <p:spPr>
          <a:xfrm>
            <a:off x="3358083" y="2375892"/>
            <a:ext cx="2274466" cy="494854"/>
          </a:xfrm>
          <a:prstGeom prst="rect">
            <a:avLst/>
          </a:prstGeom>
          <a:noFill/>
          <a:ln/>
        </p:spPr>
        <p:txBody>
          <a:bodyPr wrap="square" rtlCol="0" anchor="t"/>
          <a:lstStyle/>
          <a:p>
            <a:pPr>
              <a:lnSpc>
                <a:spcPts val="1948"/>
              </a:lnSpc>
            </a:pPr>
            <a:r>
              <a:rPr lang="en-US" sz="1299" dirty="0">
                <a:solidFill>
                  <a:srgbClr val="3C3939"/>
                </a:solidFill>
                <a:latin typeface="Roboto" pitchFamily="34" charset="0"/>
                <a:ea typeface="Roboto" pitchFamily="34" charset="-122"/>
                <a:cs typeface="Roboto" pitchFamily="34" charset="-120"/>
              </a:rPr>
              <a:t>Variables store different types of data.</a:t>
            </a:r>
            <a:endParaRPr lang="en-US" sz="1299" dirty="0"/>
          </a:p>
        </p:txBody>
      </p:sp>
      <p:sp>
        <p:nvSpPr>
          <p:cNvPr id="9" name="Shape 6"/>
          <p:cNvSpPr/>
          <p:nvPr/>
        </p:nvSpPr>
        <p:spPr>
          <a:xfrm>
            <a:off x="5797451" y="2019226"/>
            <a:ext cx="288652" cy="288652"/>
          </a:xfrm>
          <a:prstGeom prst="roundRect">
            <a:avLst>
              <a:gd name="adj" fmla="val 25716"/>
            </a:avLst>
          </a:prstGeom>
          <a:solidFill>
            <a:srgbClr val="E1E1EA"/>
          </a:solidFill>
          <a:ln w="15240">
            <a:solidFill>
              <a:srgbClr val="C7C7D0"/>
            </a:solidFill>
            <a:prstDash val="solid"/>
          </a:ln>
        </p:spPr>
        <p:txBody>
          <a:bodyPr/>
          <a:lstStyle/>
          <a:p>
            <a:endParaRPr lang="en-US" sz="875"/>
          </a:p>
        </p:txBody>
      </p:sp>
      <p:sp>
        <p:nvSpPr>
          <p:cNvPr id="10" name="Text 7"/>
          <p:cNvSpPr/>
          <p:nvPr/>
        </p:nvSpPr>
        <p:spPr>
          <a:xfrm>
            <a:off x="6251005" y="2019226"/>
            <a:ext cx="2061939" cy="257696"/>
          </a:xfrm>
          <a:prstGeom prst="rect">
            <a:avLst/>
          </a:prstGeom>
          <a:noFill/>
          <a:ln/>
        </p:spPr>
        <p:txBody>
          <a:bodyPr wrap="none" rtlCol="0" anchor="t"/>
          <a:lstStyle/>
          <a:p>
            <a:pPr>
              <a:lnSpc>
                <a:spcPts val="2029"/>
              </a:lnSpc>
            </a:pPr>
            <a:r>
              <a:rPr lang="en-US" sz="1624" dirty="0">
                <a:solidFill>
                  <a:srgbClr val="3C3939"/>
                </a:solidFill>
                <a:latin typeface="Raleway" pitchFamily="34" charset="0"/>
                <a:ea typeface="Raleway" pitchFamily="34" charset="-122"/>
                <a:cs typeface="Raleway" pitchFamily="34" charset="-120"/>
              </a:rPr>
              <a:t>Variable Creation</a:t>
            </a:r>
            <a:endParaRPr lang="en-US" sz="1624" dirty="0"/>
          </a:p>
        </p:txBody>
      </p:sp>
      <p:sp>
        <p:nvSpPr>
          <p:cNvPr id="11" name="Text 8"/>
          <p:cNvSpPr/>
          <p:nvPr/>
        </p:nvSpPr>
        <p:spPr>
          <a:xfrm>
            <a:off x="6251005" y="2375892"/>
            <a:ext cx="2274466" cy="494854"/>
          </a:xfrm>
          <a:prstGeom prst="rect">
            <a:avLst/>
          </a:prstGeom>
          <a:noFill/>
          <a:ln/>
        </p:spPr>
        <p:txBody>
          <a:bodyPr wrap="square" rtlCol="0" anchor="t"/>
          <a:lstStyle/>
          <a:p>
            <a:pPr>
              <a:lnSpc>
                <a:spcPts val="1948"/>
              </a:lnSpc>
            </a:pPr>
            <a:r>
              <a:rPr lang="en-US" sz="1299" dirty="0">
                <a:solidFill>
                  <a:srgbClr val="3C3939"/>
                </a:solidFill>
                <a:latin typeface="Roboto" pitchFamily="34" charset="0"/>
                <a:ea typeface="Roboto" pitchFamily="34" charset="-122"/>
                <a:cs typeface="Roboto" pitchFamily="34" charset="-120"/>
              </a:rPr>
              <a:t>Assign values using variable_name = value.</a:t>
            </a:r>
            <a:endParaRPr lang="en-US" sz="1299" dirty="0"/>
          </a:p>
        </p:txBody>
      </p:sp>
      <p:sp>
        <p:nvSpPr>
          <p:cNvPr id="12" name="Shape 9"/>
          <p:cNvSpPr/>
          <p:nvPr/>
        </p:nvSpPr>
        <p:spPr>
          <a:xfrm>
            <a:off x="2904530" y="3221162"/>
            <a:ext cx="288652" cy="288652"/>
          </a:xfrm>
          <a:prstGeom prst="roundRect">
            <a:avLst>
              <a:gd name="adj" fmla="val 25716"/>
            </a:avLst>
          </a:prstGeom>
          <a:solidFill>
            <a:srgbClr val="E1E1EA"/>
          </a:solidFill>
          <a:ln w="15240">
            <a:solidFill>
              <a:srgbClr val="C7C7D0"/>
            </a:solidFill>
            <a:prstDash val="solid"/>
          </a:ln>
        </p:spPr>
        <p:txBody>
          <a:bodyPr/>
          <a:lstStyle/>
          <a:p>
            <a:endParaRPr lang="en-US" sz="875"/>
          </a:p>
        </p:txBody>
      </p:sp>
      <p:sp>
        <p:nvSpPr>
          <p:cNvPr id="13" name="Text 10"/>
          <p:cNvSpPr/>
          <p:nvPr/>
        </p:nvSpPr>
        <p:spPr>
          <a:xfrm>
            <a:off x="3358084" y="3221161"/>
            <a:ext cx="2061939" cy="257696"/>
          </a:xfrm>
          <a:prstGeom prst="rect">
            <a:avLst/>
          </a:prstGeom>
          <a:noFill/>
          <a:ln/>
        </p:spPr>
        <p:txBody>
          <a:bodyPr wrap="none" rtlCol="0" anchor="t"/>
          <a:lstStyle/>
          <a:p>
            <a:pPr>
              <a:lnSpc>
                <a:spcPts val="2029"/>
              </a:lnSpc>
            </a:pPr>
            <a:r>
              <a:rPr lang="en-US" sz="1624" dirty="0">
                <a:solidFill>
                  <a:srgbClr val="3C3939"/>
                </a:solidFill>
                <a:latin typeface="Raleway" pitchFamily="34" charset="0"/>
                <a:ea typeface="Raleway" pitchFamily="34" charset="-122"/>
                <a:cs typeface="Raleway" pitchFamily="34" charset="-120"/>
              </a:rPr>
              <a:t>Usage</a:t>
            </a:r>
            <a:endParaRPr lang="en-US" sz="1624" dirty="0"/>
          </a:p>
        </p:txBody>
      </p:sp>
      <p:sp>
        <p:nvSpPr>
          <p:cNvPr id="14" name="Text 11"/>
          <p:cNvSpPr/>
          <p:nvPr/>
        </p:nvSpPr>
        <p:spPr>
          <a:xfrm>
            <a:off x="3358083" y="3577828"/>
            <a:ext cx="2274466" cy="494854"/>
          </a:xfrm>
          <a:prstGeom prst="rect">
            <a:avLst/>
          </a:prstGeom>
          <a:noFill/>
          <a:ln/>
        </p:spPr>
        <p:txBody>
          <a:bodyPr wrap="square" rtlCol="0" anchor="t"/>
          <a:lstStyle/>
          <a:p>
            <a:pPr>
              <a:lnSpc>
                <a:spcPts val="1948"/>
              </a:lnSpc>
            </a:pPr>
            <a:r>
              <a:rPr lang="en-US" sz="1299" dirty="0">
                <a:solidFill>
                  <a:srgbClr val="3C3939"/>
                </a:solidFill>
                <a:latin typeface="Roboto" pitchFamily="34" charset="0"/>
                <a:ea typeface="Roboto" pitchFamily="34" charset="-122"/>
                <a:cs typeface="Roboto" pitchFamily="34" charset="-120"/>
              </a:rPr>
              <a:t>Variables can be used after they're assigned</a:t>
            </a:r>
            <a:endParaRPr lang="en-US" sz="1299" dirty="0"/>
          </a:p>
        </p:txBody>
      </p:sp>
      <p:sp>
        <p:nvSpPr>
          <p:cNvPr id="15" name="Shape 12"/>
          <p:cNvSpPr/>
          <p:nvPr/>
        </p:nvSpPr>
        <p:spPr>
          <a:xfrm>
            <a:off x="5797451" y="3221162"/>
            <a:ext cx="288652" cy="288652"/>
          </a:xfrm>
          <a:prstGeom prst="roundRect">
            <a:avLst>
              <a:gd name="adj" fmla="val 25716"/>
            </a:avLst>
          </a:prstGeom>
          <a:solidFill>
            <a:srgbClr val="E1E1EA"/>
          </a:solidFill>
          <a:ln w="15240">
            <a:solidFill>
              <a:srgbClr val="C7C7D0"/>
            </a:solidFill>
            <a:prstDash val="solid"/>
          </a:ln>
        </p:spPr>
        <p:txBody>
          <a:bodyPr/>
          <a:lstStyle/>
          <a:p>
            <a:endParaRPr lang="en-US" sz="875"/>
          </a:p>
        </p:txBody>
      </p:sp>
      <p:sp>
        <p:nvSpPr>
          <p:cNvPr id="16" name="Text 13"/>
          <p:cNvSpPr/>
          <p:nvPr/>
        </p:nvSpPr>
        <p:spPr>
          <a:xfrm>
            <a:off x="6251005" y="3221161"/>
            <a:ext cx="2061939" cy="257696"/>
          </a:xfrm>
          <a:prstGeom prst="rect">
            <a:avLst/>
          </a:prstGeom>
          <a:noFill/>
          <a:ln/>
        </p:spPr>
        <p:txBody>
          <a:bodyPr wrap="none" rtlCol="0" anchor="t"/>
          <a:lstStyle/>
          <a:p>
            <a:pPr>
              <a:lnSpc>
                <a:spcPts val="2029"/>
              </a:lnSpc>
            </a:pPr>
            <a:r>
              <a:rPr lang="en-US" sz="1624" dirty="0">
                <a:solidFill>
                  <a:srgbClr val="3C3939"/>
                </a:solidFill>
                <a:latin typeface="Raleway" pitchFamily="34" charset="0"/>
                <a:ea typeface="Raleway" pitchFamily="34" charset="-122"/>
                <a:cs typeface="Raleway" pitchFamily="34" charset="-120"/>
              </a:rPr>
              <a:t>Reassignment</a:t>
            </a:r>
            <a:endParaRPr lang="en-US" sz="1624" dirty="0"/>
          </a:p>
        </p:txBody>
      </p:sp>
      <p:sp>
        <p:nvSpPr>
          <p:cNvPr id="17" name="Text 14"/>
          <p:cNvSpPr/>
          <p:nvPr/>
        </p:nvSpPr>
        <p:spPr>
          <a:xfrm>
            <a:off x="6251005" y="3577828"/>
            <a:ext cx="2274466" cy="494854"/>
          </a:xfrm>
          <a:prstGeom prst="rect">
            <a:avLst/>
          </a:prstGeom>
          <a:noFill/>
          <a:ln/>
        </p:spPr>
        <p:txBody>
          <a:bodyPr wrap="square" rtlCol="0" anchor="t"/>
          <a:lstStyle/>
          <a:p>
            <a:pPr>
              <a:lnSpc>
                <a:spcPts val="1948"/>
              </a:lnSpc>
            </a:pPr>
            <a:r>
              <a:rPr lang="en-US" sz="1299" dirty="0">
                <a:solidFill>
                  <a:srgbClr val="3C3939"/>
                </a:solidFill>
                <a:latin typeface="Roboto" pitchFamily="34" charset="0"/>
                <a:ea typeface="Roboto" pitchFamily="34" charset="-122"/>
                <a:cs typeface="Roboto" pitchFamily="34" charset="-120"/>
              </a:rPr>
              <a:t>Variables can be reassigned as needed</a:t>
            </a:r>
            <a:endParaRPr lang="en-US" sz="1299" dirty="0"/>
          </a:p>
        </p:txBody>
      </p:sp>
      <p:pic>
        <p:nvPicPr>
          <p:cNvPr id="18" name="Image 1" descr="preencoded.png">
            <a:hlinkClick r:id="rId4"/>
          </p:cNvPr>
          <p:cNvPicPr>
            <a:picLocks noChangeAspect="1"/>
          </p:cNvPicPr>
          <p:nvPr/>
        </p:nvPicPr>
        <p:blipFill>
          <a:blip r:embed="rId5"/>
          <a:stretch>
            <a:fillRect/>
          </a:stretch>
        </p:blipFill>
        <p:spPr>
          <a:xfrm>
            <a:off x="7651346" y="4743450"/>
            <a:ext cx="1435504" cy="3429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CECF3"/>
          </a:solidFill>
          <a:ln/>
        </p:spPr>
        <p:txBody>
          <a:bodyPr/>
          <a:lstStyle/>
          <a:p>
            <a:endParaRPr lang="en-US" sz="875"/>
          </a:p>
        </p:txBody>
      </p:sp>
      <p:sp>
        <p:nvSpPr>
          <p:cNvPr id="3" name="Shape 1"/>
          <p:cNvSpPr/>
          <p:nvPr/>
        </p:nvSpPr>
        <p:spPr>
          <a:xfrm>
            <a:off x="0" y="0"/>
            <a:ext cx="9144000" cy="5179889"/>
          </a:xfrm>
          <a:prstGeom prst="rect">
            <a:avLst/>
          </a:prstGeom>
          <a:solidFill>
            <a:srgbClr val="FFFFFF">
              <a:alpha val="75000"/>
            </a:srgbClr>
          </a:solidFill>
          <a:ln/>
        </p:spPr>
        <p:txBody>
          <a:bodyPr/>
          <a:lstStyle/>
          <a:p>
            <a:endParaRPr lang="en-US" sz="875"/>
          </a:p>
        </p:txBody>
      </p:sp>
      <p:pic>
        <p:nvPicPr>
          <p:cNvPr id="4" name="Image 0" descr="preencoded.png"/>
          <p:cNvPicPr>
            <a:picLocks noChangeAspect="1"/>
          </p:cNvPicPr>
          <p:nvPr/>
        </p:nvPicPr>
        <p:blipFill>
          <a:blip r:embed="rId3"/>
          <a:stretch>
            <a:fillRect/>
          </a:stretch>
        </p:blipFill>
        <p:spPr>
          <a:xfrm>
            <a:off x="0" y="1"/>
            <a:ext cx="9144000" cy="2061939"/>
          </a:xfrm>
          <a:prstGeom prst="rect">
            <a:avLst/>
          </a:prstGeom>
        </p:spPr>
      </p:pic>
      <p:sp>
        <p:nvSpPr>
          <p:cNvPr id="5" name="Text 2"/>
          <p:cNvSpPr/>
          <p:nvPr/>
        </p:nvSpPr>
        <p:spPr>
          <a:xfrm>
            <a:off x="618530" y="2515568"/>
            <a:ext cx="4123879" cy="515466"/>
          </a:xfrm>
          <a:prstGeom prst="rect">
            <a:avLst/>
          </a:prstGeom>
          <a:noFill/>
          <a:ln/>
        </p:spPr>
        <p:txBody>
          <a:bodyPr wrap="none" rtlCol="0" anchor="t"/>
          <a:lstStyle/>
          <a:p>
            <a:pPr>
              <a:lnSpc>
                <a:spcPts val="4059"/>
              </a:lnSpc>
            </a:pPr>
            <a:r>
              <a:rPr lang="en-US" sz="3247" dirty="0">
                <a:solidFill>
                  <a:srgbClr val="1B1B27"/>
                </a:solidFill>
                <a:latin typeface="Raleway" pitchFamily="34" charset="0"/>
                <a:ea typeface="Raleway" pitchFamily="34" charset="-122"/>
                <a:cs typeface="Raleway" pitchFamily="34" charset="-120"/>
              </a:rPr>
              <a:t>Variable Names</a:t>
            </a:r>
            <a:endParaRPr lang="en-US" sz="3247" dirty="0"/>
          </a:p>
        </p:txBody>
      </p:sp>
      <p:sp>
        <p:nvSpPr>
          <p:cNvPr id="6" name="Shape 3"/>
          <p:cNvSpPr/>
          <p:nvPr/>
        </p:nvSpPr>
        <p:spPr>
          <a:xfrm>
            <a:off x="618530" y="3278461"/>
            <a:ext cx="2525688" cy="1447800"/>
          </a:xfrm>
          <a:prstGeom prst="roundRect">
            <a:avLst>
              <a:gd name="adj" fmla="val 5127"/>
            </a:avLst>
          </a:prstGeom>
          <a:solidFill>
            <a:srgbClr val="E1E1EA"/>
          </a:solidFill>
          <a:ln w="15240">
            <a:solidFill>
              <a:srgbClr val="C7C7D0"/>
            </a:solidFill>
            <a:prstDash val="solid"/>
          </a:ln>
        </p:spPr>
        <p:txBody>
          <a:bodyPr/>
          <a:lstStyle/>
          <a:p>
            <a:endParaRPr lang="en-US" sz="875"/>
          </a:p>
        </p:txBody>
      </p:sp>
      <p:sp>
        <p:nvSpPr>
          <p:cNvPr id="7" name="Text 4"/>
          <p:cNvSpPr/>
          <p:nvPr/>
        </p:nvSpPr>
        <p:spPr>
          <a:xfrm>
            <a:off x="792957" y="3452887"/>
            <a:ext cx="2061939" cy="257696"/>
          </a:xfrm>
          <a:prstGeom prst="rect">
            <a:avLst/>
          </a:prstGeom>
          <a:noFill/>
          <a:ln/>
        </p:spPr>
        <p:txBody>
          <a:bodyPr wrap="none" rtlCol="0" anchor="t"/>
          <a:lstStyle/>
          <a:p>
            <a:pPr>
              <a:lnSpc>
                <a:spcPts val="2029"/>
              </a:lnSpc>
            </a:pPr>
            <a:r>
              <a:rPr lang="en-US" sz="1624" dirty="0">
                <a:solidFill>
                  <a:srgbClr val="3C3939"/>
                </a:solidFill>
                <a:latin typeface="Raleway" pitchFamily="34" charset="0"/>
                <a:ea typeface="Raleway" pitchFamily="34" charset="-122"/>
                <a:cs typeface="Raleway" pitchFamily="34" charset="-120"/>
              </a:rPr>
              <a:t>Naming Rules</a:t>
            </a:r>
            <a:endParaRPr lang="en-US" sz="1624" dirty="0"/>
          </a:p>
        </p:txBody>
      </p:sp>
      <p:sp>
        <p:nvSpPr>
          <p:cNvPr id="8" name="Text 5"/>
          <p:cNvSpPr/>
          <p:nvPr/>
        </p:nvSpPr>
        <p:spPr>
          <a:xfrm>
            <a:off x="792957" y="3809554"/>
            <a:ext cx="2176834" cy="742280"/>
          </a:xfrm>
          <a:prstGeom prst="rect">
            <a:avLst/>
          </a:prstGeom>
          <a:noFill/>
          <a:ln/>
        </p:spPr>
        <p:txBody>
          <a:bodyPr wrap="square" rtlCol="0" anchor="t"/>
          <a:lstStyle/>
          <a:p>
            <a:pPr>
              <a:lnSpc>
                <a:spcPts val="1948"/>
              </a:lnSpc>
            </a:pPr>
            <a:r>
              <a:rPr lang="en-US" sz="1299" dirty="0">
                <a:solidFill>
                  <a:srgbClr val="3C3939"/>
                </a:solidFill>
                <a:latin typeface="Roboto" pitchFamily="34" charset="0"/>
                <a:ea typeface="Roboto" pitchFamily="34" charset="-122"/>
                <a:cs typeface="Roboto" pitchFamily="34" charset="-120"/>
              </a:rPr>
              <a:t>Cannot start with a number, no spaces, cannot be a keyword.</a:t>
            </a:r>
            <a:endParaRPr lang="en-US" sz="1299" dirty="0"/>
          </a:p>
        </p:txBody>
      </p:sp>
      <p:sp>
        <p:nvSpPr>
          <p:cNvPr id="9" name="Shape 6"/>
          <p:cNvSpPr/>
          <p:nvPr/>
        </p:nvSpPr>
        <p:spPr>
          <a:xfrm>
            <a:off x="3309119" y="3278461"/>
            <a:ext cx="2525688" cy="1447800"/>
          </a:xfrm>
          <a:prstGeom prst="roundRect">
            <a:avLst>
              <a:gd name="adj" fmla="val 5127"/>
            </a:avLst>
          </a:prstGeom>
          <a:solidFill>
            <a:srgbClr val="E1E1EA"/>
          </a:solidFill>
          <a:ln w="15240">
            <a:solidFill>
              <a:srgbClr val="C7C7D0"/>
            </a:solidFill>
            <a:prstDash val="solid"/>
          </a:ln>
        </p:spPr>
        <p:txBody>
          <a:bodyPr/>
          <a:lstStyle/>
          <a:p>
            <a:endParaRPr lang="en-US" sz="875"/>
          </a:p>
        </p:txBody>
      </p:sp>
      <p:sp>
        <p:nvSpPr>
          <p:cNvPr id="10" name="Text 7"/>
          <p:cNvSpPr/>
          <p:nvPr/>
        </p:nvSpPr>
        <p:spPr>
          <a:xfrm>
            <a:off x="3483546" y="3452887"/>
            <a:ext cx="2061939" cy="257696"/>
          </a:xfrm>
          <a:prstGeom prst="rect">
            <a:avLst/>
          </a:prstGeom>
          <a:noFill/>
          <a:ln/>
        </p:spPr>
        <p:txBody>
          <a:bodyPr wrap="none" rtlCol="0" anchor="t"/>
          <a:lstStyle/>
          <a:p>
            <a:pPr>
              <a:lnSpc>
                <a:spcPts val="2029"/>
              </a:lnSpc>
            </a:pPr>
            <a:r>
              <a:rPr lang="en-US" sz="1624" dirty="0">
                <a:solidFill>
                  <a:srgbClr val="3C3939"/>
                </a:solidFill>
                <a:latin typeface="Raleway" pitchFamily="34" charset="0"/>
                <a:ea typeface="Raleway" pitchFamily="34" charset="-122"/>
                <a:cs typeface="Raleway" pitchFamily="34" charset="-120"/>
              </a:rPr>
              <a:t>Good Practices</a:t>
            </a:r>
            <a:endParaRPr lang="en-US" sz="1624" dirty="0"/>
          </a:p>
        </p:txBody>
      </p:sp>
      <p:sp>
        <p:nvSpPr>
          <p:cNvPr id="11" name="Text 8"/>
          <p:cNvSpPr/>
          <p:nvPr/>
        </p:nvSpPr>
        <p:spPr>
          <a:xfrm>
            <a:off x="3483546" y="3809554"/>
            <a:ext cx="2176834" cy="494854"/>
          </a:xfrm>
          <a:prstGeom prst="rect">
            <a:avLst/>
          </a:prstGeom>
          <a:noFill/>
          <a:ln/>
        </p:spPr>
        <p:txBody>
          <a:bodyPr wrap="square" rtlCol="0" anchor="t"/>
          <a:lstStyle/>
          <a:p>
            <a:pPr>
              <a:lnSpc>
                <a:spcPts val="1948"/>
              </a:lnSpc>
            </a:pPr>
            <a:r>
              <a:rPr lang="en-US" sz="1299" dirty="0">
                <a:solidFill>
                  <a:srgbClr val="3C3939"/>
                </a:solidFill>
                <a:latin typeface="Roboto" pitchFamily="34" charset="0"/>
                <a:ea typeface="Roboto" pitchFamily="34" charset="-122"/>
                <a:cs typeface="Roboto" pitchFamily="34" charset="-120"/>
              </a:rPr>
              <a:t>Use descriptive names, all lowercase with underscores.</a:t>
            </a:r>
            <a:endParaRPr lang="en-US" sz="1299" dirty="0"/>
          </a:p>
        </p:txBody>
      </p:sp>
      <p:sp>
        <p:nvSpPr>
          <p:cNvPr id="12" name="Shape 9"/>
          <p:cNvSpPr/>
          <p:nvPr/>
        </p:nvSpPr>
        <p:spPr>
          <a:xfrm>
            <a:off x="5999708" y="3278461"/>
            <a:ext cx="2525688" cy="1447800"/>
          </a:xfrm>
          <a:prstGeom prst="roundRect">
            <a:avLst>
              <a:gd name="adj" fmla="val 5127"/>
            </a:avLst>
          </a:prstGeom>
          <a:solidFill>
            <a:srgbClr val="E1E1EA"/>
          </a:solidFill>
          <a:ln w="15240">
            <a:solidFill>
              <a:srgbClr val="C7C7D0"/>
            </a:solidFill>
            <a:prstDash val="solid"/>
          </a:ln>
        </p:spPr>
        <p:txBody>
          <a:bodyPr/>
          <a:lstStyle/>
          <a:p>
            <a:endParaRPr lang="en-US" sz="875"/>
          </a:p>
        </p:txBody>
      </p:sp>
      <p:sp>
        <p:nvSpPr>
          <p:cNvPr id="13" name="Text 10"/>
          <p:cNvSpPr/>
          <p:nvPr/>
        </p:nvSpPr>
        <p:spPr>
          <a:xfrm>
            <a:off x="6174136" y="3452887"/>
            <a:ext cx="2061939" cy="257696"/>
          </a:xfrm>
          <a:prstGeom prst="rect">
            <a:avLst/>
          </a:prstGeom>
          <a:noFill/>
          <a:ln/>
        </p:spPr>
        <p:txBody>
          <a:bodyPr wrap="none" rtlCol="0" anchor="t"/>
          <a:lstStyle/>
          <a:p>
            <a:pPr>
              <a:lnSpc>
                <a:spcPts val="2029"/>
              </a:lnSpc>
            </a:pPr>
            <a:r>
              <a:rPr lang="en-US" sz="1624" dirty="0">
                <a:solidFill>
                  <a:srgbClr val="3C3939"/>
                </a:solidFill>
                <a:latin typeface="Raleway" pitchFamily="34" charset="0"/>
                <a:ea typeface="Raleway" pitchFamily="34" charset="-122"/>
                <a:cs typeface="Raleway" pitchFamily="34" charset="-120"/>
              </a:rPr>
              <a:t>Avoid Confusion</a:t>
            </a:r>
            <a:endParaRPr lang="en-US" sz="1624" dirty="0"/>
          </a:p>
        </p:txBody>
      </p:sp>
      <p:sp>
        <p:nvSpPr>
          <p:cNvPr id="14" name="Text 11"/>
          <p:cNvSpPr/>
          <p:nvPr/>
        </p:nvSpPr>
        <p:spPr>
          <a:xfrm>
            <a:off x="6174136" y="3809554"/>
            <a:ext cx="2176834" cy="742280"/>
          </a:xfrm>
          <a:prstGeom prst="rect">
            <a:avLst/>
          </a:prstGeom>
          <a:noFill/>
          <a:ln/>
        </p:spPr>
        <p:txBody>
          <a:bodyPr wrap="square" rtlCol="0" anchor="t"/>
          <a:lstStyle/>
          <a:p>
            <a:pPr>
              <a:lnSpc>
                <a:spcPts val="1948"/>
              </a:lnSpc>
            </a:pPr>
            <a:r>
              <a:rPr lang="en-US" sz="1299" dirty="0">
                <a:solidFill>
                  <a:srgbClr val="3C3939"/>
                </a:solidFill>
                <a:latin typeface="Roboto" pitchFamily="34" charset="0"/>
                <a:ea typeface="Roboto" pitchFamily="34" charset="-122"/>
                <a:cs typeface="Roboto" pitchFamily="34" charset="-120"/>
              </a:rPr>
              <a:t>Follow conventions to make code more readable and maintainable.</a:t>
            </a:r>
            <a:endParaRPr lang="en-US" sz="1299" dirty="0"/>
          </a:p>
        </p:txBody>
      </p:sp>
      <p:pic>
        <p:nvPicPr>
          <p:cNvPr id="15" name="Image 1" descr="preencoded.png">
            <a:hlinkClick r:id="rId4"/>
          </p:cNvPr>
          <p:cNvPicPr>
            <a:picLocks noChangeAspect="1"/>
          </p:cNvPicPr>
          <p:nvPr/>
        </p:nvPicPr>
        <p:blipFill>
          <a:blip r:embed="rId5"/>
          <a:stretch>
            <a:fillRect/>
          </a:stretch>
        </p:blipFill>
        <p:spPr>
          <a:xfrm>
            <a:off x="7651346" y="4743450"/>
            <a:ext cx="1435504" cy="3429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447900" y="1925250"/>
            <a:ext cx="82482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a:solidFill>
                  <a:srgbClr val="006C65"/>
                </a:solidFill>
                <a:latin typeface="HelveticaNeue" panose="00000400000000000000" pitchFamily="2" charset="0"/>
                <a:ea typeface="Helvetica Neue"/>
                <a:cs typeface="Helvetica Neue"/>
                <a:sym typeface="Helvetica Neue"/>
              </a:rPr>
              <a:t>What do we think?</a:t>
            </a:r>
            <a:endParaRPr sz="3600" dirty="0">
              <a:solidFill>
                <a:srgbClr val="006C65"/>
              </a:solidFill>
              <a:latin typeface="HelveticaNeue" panose="00000400000000000000" pitchFamily="2" charset="0"/>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5B283CF3-827E-692C-9F9C-F8CFADDBB1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63</a:t>
            </a:fld>
            <a:endParaRPr lang="en"/>
          </a:p>
        </p:txBody>
      </p:sp>
      <p:pic>
        <p:nvPicPr>
          <p:cNvPr id="3" name="Picture 2" descr="AI Bridge Banner Image">
            <a:extLst>
              <a:ext uri="{FF2B5EF4-FFF2-40B4-BE49-F238E27FC236}">
                <a16:creationId xmlns:a16="http://schemas.microsoft.com/office/drawing/2014/main" id="{67B7DF0E-0B06-AD8C-84FD-1861F17D0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508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376350" y="1925434"/>
            <a:ext cx="83913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a:solidFill>
                  <a:srgbClr val="006C65"/>
                </a:solidFill>
                <a:latin typeface="HelveticaNeue" panose="00000400000000000000" pitchFamily="2" charset="0"/>
                <a:ea typeface="Helvetica Neue"/>
                <a:cs typeface="Helvetica Neue"/>
                <a:sym typeface="Helvetica Neue"/>
              </a:rPr>
              <a:t>Overall: not bad, but there’s still room for improvement.</a:t>
            </a:r>
            <a:endParaRPr sz="3600" dirty="0">
              <a:solidFill>
                <a:srgbClr val="006C65"/>
              </a:solidFill>
              <a:latin typeface="HelveticaNeue" panose="00000400000000000000" pitchFamily="2" charset="0"/>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8BD7316A-7E63-8525-2673-E69523F6D7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64</a:t>
            </a:fld>
            <a:endParaRPr lang="en"/>
          </a:p>
        </p:txBody>
      </p:sp>
      <p:pic>
        <p:nvPicPr>
          <p:cNvPr id="3" name="Picture 2" descr="AI Bridge Banner Image">
            <a:extLst>
              <a:ext uri="{FF2B5EF4-FFF2-40B4-BE49-F238E27FC236}">
                <a16:creationId xmlns:a16="http://schemas.microsoft.com/office/drawing/2014/main" id="{2BE854C0-ECFB-4C67-967B-8170C42D6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832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6"/>
          <p:cNvSpPr txBox="1"/>
          <p:nvPr/>
        </p:nvSpPr>
        <p:spPr>
          <a:xfrm>
            <a:off x="447900" y="1786800"/>
            <a:ext cx="8248200" cy="8771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500" dirty="0">
                <a:solidFill>
                  <a:srgbClr val="00517F"/>
                </a:solidFill>
                <a:latin typeface="HelveticaNeue" panose="00000400000000000000" pitchFamily="2" charset="0"/>
                <a:ea typeface="Helvetica Neue"/>
                <a:cs typeface="Helvetica Neue"/>
                <a:sym typeface="Helvetica Neue"/>
              </a:rPr>
              <a:t>TAKEAWAYS</a:t>
            </a:r>
            <a:endParaRPr sz="4500" dirty="0">
              <a:latin typeface="HelveticaNeue" panose="00000400000000000000" pitchFamily="2" charset="0"/>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7"/>
          <p:cNvSpPr txBox="1"/>
          <p:nvPr/>
        </p:nvSpPr>
        <p:spPr>
          <a:xfrm>
            <a:off x="114775" y="151775"/>
            <a:ext cx="8248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00517F"/>
                </a:solidFill>
                <a:latin typeface="HelveticaNeue" panose="00000400000000000000" pitchFamily="2" charset="0"/>
                <a:ea typeface="Helvetica Neue"/>
                <a:cs typeface="Helvetica Neue"/>
                <a:sym typeface="Helvetica Neue"/>
              </a:rPr>
              <a:t>Using ChatGPT in the real world</a:t>
            </a:r>
            <a:endParaRPr sz="2000" dirty="0">
              <a:latin typeface="HelveticaNeue" panose="00000400000000000000" pitchFamily="2" charset="0"/>
              <a:ea typeface="Helvetica Neue"/>
              <a:cs typeface="Helvetica Neue"/>
              <a:sym typeface="Helvetica Neue"/>
            </a:endParaRPr>
          </a:p>
        </p:txBody>
      </p:sp>
      <p:sp>
        <p:nvSpPr>
          <p:cNvPr id="200" name="Google Shape;200;p37"/>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How can we make LLMs useful?</a:t>
            </a:r>
            <a:endParaRPr sz="2400" dirty="0">
              <a:solidFill>
                <a:schemeClr val="dk1"/>
              </a:solidFill>
              <a:latin typeface="+mj-lt"/>
              <a:ea typeface="Helvetica Neue"/>
              <a:cs typeface="Helvetica Neue"/>
              <a:sym typeface="Helvetica Neue"/>
            </a:endParaRPr>
          </a:p>
        </p:txBody>
      </p:sp>
      <p:sp>
        <p:nvSpPr>
          <p:cNvPr id="201" name="Google Shape;201;p37"/>
          <p:cNvSpPr txBox="1"/>
          <p:nvPr/>
        </p:nvSpPr>
        <p:spPr>
          <a:xfrm>
            <a:off x="728400" y="1760866"/>
            <a:ext cx="7687200" cy="240370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3600" dirty="0">
                <a:solidFill>
                  <a:srgbClr val="006B64"/>
                </a:solidFill>
                <a:latin typeface="HelveticaNeue" panose="00000400000000000000" pitchFamily="2" charset="0"/>
                <a:ea typeface="Helvetica Neue"/>
                <a:cs typeface="Helvetica Neue"/>
                <a:sym typeface="Helvetica Neue"/>
              </a:rPr>
              <a:t>Remember, LLMs are probabilistic. </a:t>
            </a:r>
          </a:p>
          <a:p>
            <a:pPr marL="0" lvl="0" indent="0" algn="l" rtl="0">
              <a:lnSpc>
                <a:spcPct val="115000"/>
              </a:lnSpc>
              <a:spcBef>
                <a:spcPts val="1200"/>
              </a:spcBef>
              <a:spcAft>
                <a:spcPts val="0"/>
              </a:spcAft>
              <a:buNone/>
            </a:pPr>
            <a:r>
              <a:rPr lang="en" sz="3600" dirty="0">
                <a:solidFill>
                  <a:srgbClr val="006B64"/>
                </a:solidFill>
                <a:latin typeface="HelveticaNeue" panose="00000400000000000000" pitchFamily="2" charset="0"/>
                <a:ea typeface="Helvetica Neue"/>
                <a:cs typeface="Helvetica Neue"/>
                <a:sym typeface="Helvetica Neue"/>
              </a:rPr>
              <a:t>We need to ask good questions.</a:t>
            </a:r>
            <a:endParaRPr sz="3600" dirty="0">
              <a:solidFill>
                <a:srgbClr val="006B64"/>
              </a:solidFill>
              <a:latin typeface="HelveticaNeue" panose="00000400000000000000" pitchFamily="2" charset="0"/>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8"/>
          <p:cNvSpPr txBox="1"/>
          <p:nvPr/>
        </p:nvSpPr>
        <p:spPr>
          <a:xfrm>
            <a:off x="114775" y="151775"/>
            <a:ext cx="8248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00517F"/>
                </a:solidFill>
                <a:latin typeface="HelveticaNeue" panose="00000400000000000000" pitchFamily="2" charset="0"/>
                <a:ea typeface="Helvetica Neue"/>
                <a:cs typeface="Helvetica Neue"/>
                <a:sym typeface="Helvetica Neue"/>
              </a:rPr>
              <a:t>Using ChatGPT in the real world</a:t>
            </a:r>
            <a:endParaRPr sz="2000" dirty="0">
              <a:latin typeface="HelveticaNeue" panose="00000400000000000000" pitchFamily="2" charset="0"/>
              <a:ea typeface="Helvetica Neue"/>
              <a:cs typeface="Helvetica Neue"/>
              <a:sym typeface="Helvetica Neue"/>
            </a:endParaRPr>
          </a:p>
        </p:txBody>
      </p:sp>
      <p:sp>
        <p:nvSpPr>
          <p:cNvPr id="207" name="Google Shape;207;p38"/>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So what are good questions?</a:t>
            </a:r>
            <a:endParaRPr sz="2400" dirty="0">
              <a:solidFill>
                <a:schemeClr val="dk1"/>
              </a:solidFill>
              <a:latin typeface="+mj-lt"/>
              <a:ea typeface="Helvetica Neue"/>
              <a:cs typeface="Helvetica Neue"/>
              <a:sym typeface="Helvetica Neue"/>
            </a:endParaRPr>
          </a:p>
        </p:txBody>
      </p:sp>
      <p:sp>
        <p:nvSpPr>
          <p:cNvPr id="208" name="Google Shape;208;p38"/>
          <p:cNvSpPr txBox="1"/>
          <p:nvPr/>
        </p:nvSpPr>
        <p:spPr>
          <a:xfrm>
            <a:off x="314550" y="1406375"/>
            <a:ext cx="8514900" cy="2603759"/>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Give specific instructions to </a:t>
            </a:r>
            <a:r>
              <a:rPr lang="en" sz="2400" dirty="0" err="1">
                <a:solidFill>
                  <a:schemeClr val="dk1"/>
                </a:solidFill>
                <a:latin typeface="+mj-lt"/>
                <a:ea typeface="Helvetica Neue"/>
                <a:cs typeface="Helvetica Neue"/>
                <a:sym typeface="Helvetica Neue"/>
              </a:rPr>
              <a:t>ChatGPT</a:t>
            </a:r>
            <a:endParaRPr sz="2400" dirty="0">
              <a:solidFill>
                <a:schemeClr val="dk1"/>
              </a:solidFill>
              <a:latin typeface="+mj-lt"/>
              <a:ea typeface="Helvetica Neue"/>
              <a:cs typeface="Helvetica Neue"/>
              <a:sym typeface="Helvetica Neue"/>
            </a:endParaRPr>
          </a:p>
          <a:p>
            <a:pPr marL="914400" lvl="1" indent="-355600" algn="l" rtl="0">
              <a:lnSpc>
                <a:spcPct val="115000"/>
              </a:lnSpc>
              <a:spcBef>
                <a:spcPts val="0"/>
              </a:spcBef>
              <a:spcAft>
                <a:spcPts val="0"/>
              </a:spcAft>
              <a:buClr>
                <a:schemeClr val="dk1"/>
              </a:buClr>
              <a:buSzPts val="2000"/>
              <a:buFont typeface="Helvetica Neue"/>
              <a:buChar char="○"/>
            </a:pPr>
            <a:r>
              <a:rPr lang="en" sz="2000" dirty="0">
                <a:solidFill>
                  <a:schemeClr val="dk1"/>
                </a:solidFill>
                <a:latin typeface="+mj-lt"/>
                <a:ea typeface="Helvetica Neue"/>
                <a:cs typeface="Helvetica Neue"/>
                <a:sym typeface="Helvetica Neue"/>
              </a:rPr>
              <a:t>Make sure you leave little to no room for error!</a:t>
            </a:r>
          </a:p>
          <a:p>
            <a:pPr marL="558800" lvl="1" algn="l" rtl="0">
              <a:lnSpc>
                <a:spcPct val="115000"/>
              </a:lnSpc>
              <a:spcBef>
                <a:spcPts val="0"/>
              </a:spcBef>
              <a:spcAft>
                <a:spcPts val="0"/>
              </a:spcAft>
              <a:buClr>
                <a:schemeClr val="dk1"/>
              </a:buClr>
              <a:buSzPts val="2000"/>
            </a:pPr>
            <a:endParaRPr sz="2000" dirty="0">
              <a:solidFill>
                <a:schemeClr val="dk1"/>
              </a:solidFill>
              <a:latin typeface="+mj-lt"/>
              <a:ea typeface="Helvetica Neue"/>
              <a:cs typeface="Helvetica Neue"/>
              <a:sym typeface="Helvetica Neue"/>
            </a:endParaRPr>
          </a:p>
          <a:p>
            <a:pPr marL="457200" lvl="0" indent="-381000" algn="l" rtl="0">
              <a:lnSpc>
                <a:spcPct val="115000"/>
              </a:lnSpc>
              <a:spcBef>
                <a:spcPts val="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Treat the answers like suggestions, not facts</a:t>
            </a:r>
            <a:endParaRPr sz="2400" dirty="0">
              <a:solidFill>
                <a:schemeClr val="dk1"/>
              </a:solidFill>
              <a:latin typeface="+mj-lt"/>
              <a:ea typeface="Helvetica Neue"/>
              <a:cs typeface="Helvetica Neue"/>
              <a:sym typeface="Helvetica Neue"/>
            </a:endParaRPr>
          </a:p>
          <a:p>
            <a:pPr marL="914400" lvl="1" indent="-355600" algn="l" rtl="0">
              <a:lnSpc>
                <a:spcPct val="115000"/>
              </a:lnSpc>
              <a:spcBef>
                <a:spcPts val="0"/>
              </a:spcBef>
              <a:spcAft>
                <a:spcPts val="0"/>
              </a:spcAft>
              <a:buClr>
                <a:schemeClr val="dk1"/>
              </a:buClr>
              <a:buSzPts val="2000"/>
              <a:buFont typeface="Helvetica Neue"/>
              <a:buChar char="○"/>
            </a:pPr>
            <a:r>
              <a:rPr lang="en" sz="2000" dirty="0">
                <a:solidFill>
                  <a:schemeClr val="dk1"/>
                </a:solidFill>
                <a:latin typeface="+mj-lt"/>
                <a:ea typeface="Helvetica Neue"/>
                <a:cs typeface="Helvetica Neue"/>
                <a:sym typeface="Helvetica Neue"/>
              </a:rPr>
              <a:t>It’s good at a lot of things, but not great at one particular thing</a:t>
            </a:r>
            <a:endParaRPr sz="2000" dirty="0">
              <a:solidFill>
                <a:schemeClr val="dk1"/>
              </a:solidFill>
              <a:latin typeface="+mj-lt"/>
              <a:ea typeface="Helvetica Neue"/>
              <a:cs typeface="Helvetica Neue"/>
              <a:sym typeface="Helvetica Neue"/>
            </a:endParaRPr>
          </a:p>
          <a:p>
            <a:pPr marL="914400" lvl="1" indent="-355600" algn="l" rtl="0">
              <a:lnSpc>
                <a:spcPct val="115000"/>
              </a:lnSpc>
              <a:spcBef>
                <a:spcPts val="0"/>
              </a:spcBef>
              <a:spcAft>
                <a:spcPts val="0"/>
              </a:spcAft>
              <a:buClr>
                <a:schemeClr val="dk1"/>
              </a:buClr>
              <a:buSzPts val="2000"/>
              <a:buFont typeface="Helvetica Neue"/>
              <a:buChar char="○"/>
            </a:pPr>
            <a:r>
              <a:rPr lang="en" sz="2000" dirty="0">
                <a:solidFill>
                  <a:schemeClr val="dk1"/>
                </a:solidFill>
                <a:latin typeface="+mj-lt"/>
                <a:ea typeface="Helvetica Neue"/>
                <a:cs typeface="Helvetica Neue"/>
                <a:sym typeface="Helvetica Neue"/>
              </a:rPr>
              <a:t>The niche problem</a:t>
            </a:r>
            <a:endParaRPr sz="2400" dirty="0">
              <a:solidFill>
                <a:schemeClr val="dk1"/>
              </a:solidFill>
              <a:latin typeface="+mj-lt"/>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p:nvPr/>
        </p:nvSpPr>
        <p:spPr>
          <a:xfrm>
            <a:off x="420525" y="1925250"/>
            <a:ext cx="82482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a:solidFill>
                  <a:srgbClr val="006C65"/>
                </a:solidFill>
                <a:latin typeface="HelveticaNeue" panose="00000400000000000000" pitchFamily="2" charset="0"/>
                <a:ea typeface="Helvetica Neue"/>
                <a:cs typeface="Helvetica Neue"/>
                <a:sym typeface="Helvetica Neue"/>
              </a:rPr>
              <a:t>In general, treat it like you’re talking to another person!</a:t>
            </a:r>
            <a:endParaRPr sz="3600" dirty="0">
              <a:solidFill>
                <a:srgbClr val="006C65"/>
              </a:solidFill>
              <a:latin typeface="HelveticaNeue" panose="00000400000000000000" pitchFamily="2" charset="0"/>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5"/>
          <p:cNvSpPr txBox="1"/>
          <p:nvPr/>
        </p:nvSpPr>
        <p:spPr>
          <a:xfrm>
            <a:off x="420525" y="1925250"/>
            <a:ext cx="82482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a:solidFill>
                  <a:srgbClr val="006C65"/>
                </a:solidFill>
                <a:latin typeface="HelveticaNeue" panose="00000400000000000000" pitchFamily="2" charset="0"/>
                <a:ea typeface="Helvetica Neue"/>
                <a:cs typeface="Helvetica Neue"/>
                <a:sym typeface="Helvetica Neue"/>
              </a:rPr>
              <a:t>Can ChatGPT answer every question?</a:t>
            </a:r>
            <a:endParaRPr sz="3600" dirty="0">
              <a:solidFill>
                <a:srgbClr val="006C65"/>
              </a:solidFill>
              <a:latin typeface="HelveticaNeue" panose="00000400000000000000" pitchFamily="2" charset="0"/>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5482AC1-7C9F-BC47-F5F1-00F96AA074F9}"/>
            </a:ext>
          </a:extLst>
        </p:cNvPr>
        <p:cNvGrpSpPr/>
        <p:nvPr/>
      </p:nvGrpSpPr>
      <p:grpSpPr>
        <a:xfrm>
          <a:off x="0" y="0"/>
          <a:ext cx="0" cy="0"/>
          <a:chOff x="0" y="0"/>
          <a:chExt cx="0" cy="0"/>
        </a:xfrm>
      </p:grpSpPr>
      <p:sp>
        <p:nvSpPr>
          <p:cNvPr id="4" name="Google Shape;539;p18">
            <a:extLst>
              <a:ext uri="{FF2B5EF4-FFF2-40B4-BE49-F238E27FC236}">
                <a16:creationId xmlns:a16="http://schemas.microsoft.com/office/drawing/2014/main" id="{EB1BF486-E70C-B47A-83F5-3E73BC3E80E2}"/>
              </a:ext>
            </a:extLst>
          </p:cNvPr>
          <p:cNvSpPr txBox="1">
            <a:spLocks/>
          </p:cNvSpPr>
          <p:nvPr/>
        </p:nvSpPr>
        <p:spPr>
          <a:xfrm>
            <a:off x="209229" y="340080"/>
            <a:ext cx="7772401" cy="1021557"/>
          </a:xfrm>
          <a:prstGeom prst="rect">
            <a:avLst/>
          </a:prstGeom>
          <a:noFill/>
          <a:ln>
            <a:noFill/>
          </a:ln>
        </p:spPr>
        <p:txBody>
          <a:bodyPr spcFirstLastPara="1" vert="horz" wrap="square" lIns="34285" tIns="34285" rIns="34285" bIns="34285"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002060"/>
                </a:solidFill>
                <a:latin typeface="Helvetica Neue" panose="020B0604020202020204" charset="0"/>
              </a:rPr>
              <a:t>Generative AI</a:t>
            </a:r>
          </a:p>
        </p:txBody>
      </p:sp>
      <p:sp>
        <p:nvSpPr>
          <p:cNvPr id="6" name="Google Shape;140;p27">
            <a:extLst>
              <a:ext uri="{FF2B5EF4-FFF2-40B4-BE49-F238E27FC236}">
                <a16:creationId xmlns:a16="http://schemas.microsoft.com/office/drawing/2014/main" id="{6EB3B890-3773-9AD1-2646-46A1D6A7B6C3}"/>
              </a:ext>
            </a:extLst>
          </p:cNvPr>
          <p:cNvSpPr txBox="1"/>
          <p:nvPr/>
        </p:nvSpPr>
        <p:spPr>
          <a:xfrm>
            <a:off x="314550" y="644375"/>
            <a:ext cx="8514900" cy="1554241"/>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b="1" dirty="0">
                <a:solidFill>
                  <a:schemeClr val="dk1"/>
                </a:solidFill>
                <a:latin typeface="+mj-lt"/>
                <a:ea typeface="Helvetica Neue"/>
                <a:cs typeface="Helvetica Neue"/>
                <a:sym typeface="Helvetica Neue"/>
              </a:rPr>
              <a:t>Underlying patterns </a:t>
            </a:r>
            <a:r>
              <a:rPr lang="en" sz="2400" dirty="0">
                <a:solidFill>
                  <a:schemeClr val="dk1"/>
                </a:solidFill>
                <a:latin typeface="+mj-lt"/>
                <a:ea typeface="Helvetica Neue"/>
                <a:cs typeface="Helvetica Neue"/>
                <a:sym typeface="Helvetica Neue"/>
              </a:rPr>
              <a:t>to</a:t>
            </a:r>
            <a:r>
              <a:rPr lang="en" sz="2400" b="1" dirty="0">
                <a:solidFill>
                  <a:schemeClr val="dk1"/>
                </a:solidFill>
                <a:latin typeface="+mj-lt"/>
                <a:ea typeface="Helvetica Neue"/>
                <a:cs typeface="Helvetica Neue"/>
                <a:sym typeface="Helvetica Neue"/>
              </a:rPr>
              <a:t> </a:t>
            </a:r>
            <a:r>
              <a:rPr lang="en" sz="3600" b="1" dirty="0">
                <a:solidFill>
                  <a:schemeClr val="dk1"/>
                </a:solidFill>
                <a:latin typeface="+mj-lt"/>
                <a:ea typeface="Helvetica Neue"/>
                <a:cs typeface="Helvetica Neue"/>
                <a:sym typeface="Helvetica Neue"/>
              </a:rPr>
              <a:t>new</a:t>
            </a:r>
            <a:r>
              <a:rPr lang="en" sz="2800" b="1" dirty="0">
                <a:solidFill>
                  <a:schemeClr val="dk1"/>
                </a:solidFill>
                <a:latin typeface="+mj-lt"/>
                <a:ea typeface="Helvetica Neue"/>
                <a:cs typeface="Helvetica Neue"/>
                <a:sym typeface="Helvetica Neue"/>
              </a:rPr>
              <a:t> </a:t>
            </a:r>
            <a:r>
              <a:rPr lang="en" sz="2400" b="1" dirty="0">
                <a:solidFill>
                  <a:schemeClr val="dk1"/>
                </a:solidFill>
                <a:latin typeface="+mj-lt"/>
                <a:ea typeface="Helvetica Neue"/>
                <a:cs typeface="Helvetica Neue"/>
                <a:sym typeface="Helvetica Neue"/>
              </a:rPr>
              <a:t>content</a:t>
            </a:r>
            <a:r>
              <a:rPr lang="en" sz="2400" dirty="0">
                <a:solidFill>
                  <a:schemeClr val="dk1"/>
                </a:solidFill>
                <a:latin typeface="+mj-lt"/>
                <a:ea typeface="Helvetica Neue"/>
                <a:cs typeface="Helvetica Neue"/>
                <a:sym typeface="Helvetica Neue"/>
              </a:rPr>
              <a:t>.</a:t>
            </a:r>
          </a:p>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The link between structure and meaning</a:t>
            </a:r>
          </a:p>
        </p:txBody>
      </p:sp>
      <p:pic>
        <p:nvPicPr>
          <p:cNvPr id="4098" name="Picture 2">
            <a:extLst>
              <a:ext uri="{FF2B5EF4-FFF2-40B4-BE49-F238E27FC236}">
                <a16:creationId xmlns:a16="http://schemas.microsoft.com/office/drawing/2014/main" id="{4B8E705C-0A5F-6604-A318-2ABDC6D3B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679" y="2254250"/>
            <a:ext cx="5136641" cy="23034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84D162A-DDB4-806B-A7B9-6C77F5BB46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3" name="Picture 2" descr="AI Bridge Banner Image">
            <a:extLst>
              <a:ext uri="{FF2B5EF4-FFF2-40B4-BE49-F238E27FC236}">
                <a16:creationId xmlns:a16="http://schemas.microsoft.com/office/drawing/2014/main" id="{A9E7BE27-9E60-837A-B8F0-D2E6F9B78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608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6" name="Google Shape;266;p46"/>
          <p:cNvSpPr txBox="1"/>
          <p:nvPr/>
        </p:nvSpPr>
        <p:spPr>
          <a:xfrm>
            <a:off x="955368" y="2202300"/>
            <a:ext cx="8248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a:solidFill>
                  <a:srgbClr val="006C65"/>
                </a:solidFill>
                <a:latin typeface="HelveticaNeue" panose="00000400000000000000" pitchFamily="2" charset="0"/>
                <a:ea typeface="Helvetica Neue"/>
                <a:cs typeface="Helvetica Neue"/>
                <a:sym typeface="Helvetica Neue"/>
              </a:rPr>
              <a:t>Perhaps not…</a:t>
            </a:r>
            <a:endParaRPr sz="3600" dirty="0">
              <a:solidFill>
                <a:srgbClr val="006C65"/>
              </a:solidFill>
              <a:latin typeface="HelveticaNeue" panose="00000400000000000000" pitchFamily="2" charset="0"/>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1"/>
          <p:cNvSpPr txBox="1"/>
          <p:nvPr/>
        </p:nvSpPr>
        <p:spPr>
          <a:xfrm>
            <a:off x="114775" y="151775"/>
            <a:ext cx="8248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00517F"/>
                </a:solidFill>
                <a:latin typeface="HelveticaNeue" panose="00000400000000000000" pitchFamily="2" charset="0"/>
                <a:ea typeface="Helvetica Neue"/>
                <a:cs typeface="Helvetica Neue"/>
                <a:sym typeface="Helvetica Neue"/>
              </a:rPr>
              <a:t>ChatGPT limitations</a:t>
            </a:r>
            <a:endParaRPr sz="2000" dirty="0">
              <a:latin typeface="HelveticaNeue" panose="00000400000000000000" pitchFamily="2" charset="0"/>
              <a:ea typeface="Helvetica Neue"/>
              <a:cs typeface="Helvetica Neue"/>
              <a:sym typeface="Helvetica Neue"/>
            </a:endParaRPr>
          </a:p>
        </p:txBody>
      </p:sp>
      <p:sp>
        <p:nvSpPr>
          <p:cNvPr id="302" name="Google Shape;302;p51"/>
          <p:cNvSpPr txBox="1"/>
          <p:nvPr/>
        </p:nvSpPr>
        <p:spPr>
          <a:xfrm>
            <a:off x="314550" y="6443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Much like a person, ChatGPT has its own limitations:</a:t>
            </a:r>
            <a:endParaRPr sz="2400" dirty="0">
              <a:solidFill>
                <a:schemeClr val="dk1"/>
              </a:solidFill>
              <a:latin typeface="+mj-lt"/>
              <a:ea typeface="Helvetica Neue"/>
              <a:cs typeface="Helvetica Neue"/>
              <a:sym typeface="Helvetica Neue"/>
            </a:endParaRPr>
          </a:p>
        </p:txBody>
      </p:sp>
      <p:sp>
        <p:nvSpPr>
          <p:cNvPr id="303" name="Google Shape;303;p51"/>
          <p:cNvSpPr txBox="1"/>
          <p:nvPr/>
        </p:nvSpPr>
        <p:spPr>
          <a:xfrm>
            <a:off x="314550" y="1253975"/>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It lacks truthfulness. </a:t>
            </a:r>
            <a:endParaRPr sz="2400" dirty="0">
              <a:solidFill>
                <a:schemeClr val="dk1"/>
              </a:solidFill>
              <a:latin typeface="+mj-lt"/>
              <a:ea typeface="Helvetica Neue"/>
              <a:cs typeface="Helvetica Neue"/>
              <a:sym typeface="Helvetica Neue"/>
            </a:endParaRPr>
          </a:p>
        </p:txBody>
      </p:sp>
      <p:sp>
        <p:nvSpPr>
          <p:cNvPr id="304" name="Google Shape;304;p51"/>
          <p:cNvSpPr txBox="1"/>
          <p:nvPr/>
        </p:nvSpPr>
        <p:spPr>
          <a:xfrm>
            <a:off x="314550" y="1863574"/>
            <a:ext cx="8514900" cy="1612719"/>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When researching in a highly specialized niche, it tends to begin making up false information or information riddled with errors.</a:t>
            </a:r>
            <a:endParaRPr sz="2400" dirty="0">
              <a:solidFill>
                <a:schemeClr val="dk1"/>
              </a:solidFill>
              <a:latin typeface="+mj-lt"/>
              <a:ea typeface="Helvetica Neue"/>
              <a:cs typeface="Helvetica Neue"/>
              <a:sym typeface="Helvetica Neue"/>
            </a:endParaRPr>
          </a:p>
        </p:txBody>
      </p:sp>
      <p:sp>
        <p:nvSpPr>
          <p:cNvPr id="306" name="Google Shape;306;p51"/>
          <p:cNvSpPr txBox="1"/>
          <p:nvPr/>
        </p:nvSpPr>
        <p:spPr>
          <a:xfrm>
            <a:off x="314550" y="3199384"/>
            <a:ext cx="8514900" cy="763256"/>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Helvetica Neue"/>
              <a:buChar char="●"/>
            </a:pPr>
            <a:r>
              <a:rPr lang="en" sz="2400" dirty="0">
                <a:solidFill>
                  <a:schemeClr val="dk1"/>
                </a:solidFill>
                <a:latin typeface="+mj-lt"/>
                <a:ea typeface="Helvetica Neue"/>
                <a:cs typeface="Helvetica Neue"/>
                <a:sym typeface="Helvetica Neue"/>
              </a:rPr>
              <a:t>Speed and efficiency of usage</a:t>
            </a:r>
            <a:endParaRPr sz="2400" dirty="0">
              <a:solidFill>
                <a:schemeClr val="dk1"/>
              </a:solidFill>
              <a:latin typeface="+mj-lt"/>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2"/>
          <p:cNvSpPr txBox="1"/>
          <p:nvPr/>
        </p:nvSpPr>
        <p:spPr>
          <a:xfrm>
            <a:off x="420525" y="1925250"/>
            <a:ext cx="8248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dirty="0">
                <a:solidFill>
                  <a:srgbClr val="006C65"/>
                </a:solidFill>
                <a:latin typeface="HelveticaNeue" panose="00000400000000000000" pitchFamily="2" charset="0"/>
                <a:ea typeface="Helvetica Neue"/>
                <a:cs typeface="Helvetica Neue"/>
                <a:sym typeface="Helvetica Neue"/>
              </a:rPr>
              <a:t>Still, it’s a very powerful tool.</a:t>
            </a:r>
            <a:endParaRPr sz="3600" dirty="0">
              <a:solidFill>
                <a:srgbClr val="006C65"/>
              </a:solidFill>
              <a:latin typeface="HelveticaNeue" panose="00000400000000000000" pitchFamily="2" charset="0"/>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DF3A0CF4-08C3-BECE-11C8-8A225D3D2119}"/>
            </a:ext>
          </a:extLst>
        </p:cNvPr>
        <p:cNvGrpSpPr/>
        <p:nvPr/>
      </p:nvGrpSpPr>
      <p:grpSpPr>
        <a:xfrm>
          <a:off x="0" y="0"/>
          <a:ext cx="0" cy="0"/>
          <a:chOff x="0" y="0"/>
          <a:chExt cx="0" cy="0"/>
        </a:xfrm>
      </p:grpSpPr>
      <p:sp>
        <p:nvSpPr>
          <p:cNvPr id="74" name="Google Shape;74;p16">
            <a:extLst>
              <a:ext uri="{FF2B5EF4-FFF2-40B4-BE49-F238E27FC236}">
                <a16:creationId xmlns:a16="http://schemas.microsoft.com/office/drawing/2014/main" id="{4E9EC19B-F03A-90A3-DEDB-FDC5CCF59D3F}"/>
              </a:ext>
            </a:extLst>
          </p:cNvPr>
          <p:cNvSpPr txBox="1"/>
          <p:nvPr/>
        </p:nvSpPr>
        <p:spPr>
          <a:xfrm>
            <a:off x="447900" y="1925250"/>
            <a:ext cx="8248200" cy="923299"/>
          </a:xfrm>
          <a:prstGeom prst="rect">
            <a:avLst/>
          </a:prstGeom>
          <a:noFill/>
          <a:ln>
            <a:noFill/>
          </a:ln>
        </p:spPr>
        <p:txBody>
          <a:bodyPr spcFirstLastPara="1" wrap="square" lIns="91425" tIns="91425" rIns="91425" bIns="91425" anchor="t" anchorCtr="0">
            <a:spAutoFit/>
          </a:bodyPr>
          <a:lstStyle/>
          <a:p>
            <a:pPr lvl="1" algn="ctr"/>
            <a:r>
              <a:rPr lang="en" sz="2800" dirty="0">
                <a:solidFill>
                  <a:srgbClr val="006C65"/>
                </a:solidFill>
                <a:latin typeface="HelveticaNeue" panose="00000400000000000000" pitchFamily="2" charset="0"/>
                <a:ea typeface="Helvetica Neue"/>
                <a:cs typeface="Helvetica Neue"/>
                <a:sym typeface="Helvetica Neue"/>
              </a:rPr>
              <a:t>Alright!</a:t>
            </a:r>
            <a:endParaRPr lang="en" sz="3600" dirty="0">
              <a:solidFill>
                <a:srgbClr val="006C65"/>
              </a:solidFill>
              <a:latin typeface="HelveticaNeue" panose="00000400000000000000" pitchFamily="2" charset="0"/>
              <a:ea typeface="Helvetica Neue"/>
              <a:cs typeface="Helvetica Neue"/>
              <a:sym typeface="Helvetica Neue"/>
            </a:endParaRPr>
          </a:p>
          <a:p>
            <a:pPr lvl="1" algn="ctr"/>
            <a:r>
              <a:rPr lang="en" sz="2000" dirty="0">
                <a:solidFill>
                  <a:srgbClr val="006C65"/>
                </a:solidFill>
                <a:latin typeface="HelveticaNeue" panose="00000400000000000000" pitchFamily="2" charset="0"/>
                <a:ea typeface="Helvetica Neue"/>
                <a:cs typeface="Helvetica Neue"/>
                <a:sym typeface="Helvetica Neue"/>
              </a:rPr>
              <a:t>Let’s get to the lab.</a:t>
            </a:r>
            <a:endParaRPr sz="3200" dirty="0">
              <a:solidFill>
                <a:srgbClr val="002060"/>
              </a:solidFill>
              <a:latin typeface="HelveticaNeue" panose="00000400000000000000" pitchFamily="2" charset="0"/>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EF9FCB6C-396B-C668-F68D-13A0DEE931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73</a:t>
            </a:fld>
            <a:endParaRPr lang="en"/>
          </a:p>
        </p:txBody>
      </p:sp>
      <p:pic>
        <p:nvPicPr>
          <p:cNvPr id="3" name="Picture 2" descr="AI Bridge Banner Image">
            <a:extLst>
              <a:ext uri="{FF2B5EF4-FFF2-40B4-BE49-F238E27FC236}">
                <a16:creationId xmlns:a16="http://schemas.microsoft.com/office/drawing/2014/main" id="{85BC6B9E-0AE3-E58E-04D5-8228773BF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283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447900" y="1925434"/>
            <a:ext cx="8248200" cy="738633"/>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3600" dirty="0">
                <a:solidFill>
                  <a:srgbClr val="006C65"/>
                </a:solidFill>
                <a:latin typeface="HelveticaNeue" panose="00000400000000000000" pitchFamily="2" charset="0"/>
                <a:ea typeface="Helvetica Neue"/>
                <a:cs typeface="Helvetica Neue"/>
                <a:sym typeface="Helvetica Neue"/>
              </a:rPr>
              <a:t>Case study: LLMs</a:t>
            </a:r>
            <a:endParaRPr sz="3600" dirty="0">
              <a:solidFill>
                <a:srgbClr val="006C65"/>
              </a:solidFill>
              <a:latin typeface="HelveticaNeue" panose="00000400000000000000" pitchFamily="2" charset="0"/>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22720505-BD3E-72BC-369A-16C04937DC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3" name="Picture 2" descr="AI Bridge Banner Image">
            <a:extLst>
              <a:ext uri="{FF2B5EF4-FFF2-40B4-BE49-F238E27FC236}">
                <a16:creationId xmlns:a16="http://schemas.microsoft.com/office/drawing/2014/main" id="{8FDBEE9E-105E-BA13-1E9C-D3AE18CA1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284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447900" y="1925434"/>
            <a:ext cx="8248200" cy="738633"/>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3600" dirty="0">
                <a:solidFill>
                  <a:srgbClr val="006C65"/>
                </a:solidFill>
                <a:latin typeface="HelveticaNeue" panose="00000400000000000000" pitchFamily="2" charset="0"/>
                <a:ea typeface="Helvetica Neue"/>
                <a:cs typeface="Helvetica Neue"/>
                <a:sym typeface="Helvetica Neue"/>
              </a:rPr>
              <a:t>Why “large language models”?</a:t>
            </a:r>
            <a:endParaRPr sz="3600" dirty="0">
              <a:solidFill>
                <a:srgbClr val="006C65"/>
              </a:solidFill>
              <a:latin typeface="HelveticaNeue" panose="00000400000000000000" pitchFamily="2" charset="0"/>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22720505-BD3E-72BC-369A-16C04937DC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3" name="Picture 2" descr="AI Bridge Banner Image">
            <a:extLst>
              <a:ext uri="{FF2B5EF4-FFF2-40B4-BE49-F238E27FC236}">
                <a16:creationId xmlns:a16="http://schemas.microsoft.com/office/drawing/2014/main" id="{8FDBEE9E-105E-BA13-1E9C-D3AE18CA1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22" y="86683"/>
            <a:ext cx="605854" cy="53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156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3819</TotalTime>
  <Words>3935</Words>
  <Application>Microsoft Office PowerPoint</Application>
  <PresentationFormat>On-screen Show (16:9)</PresentationFormat>
  <Paragraphs>380</Paragraphs>
  <Slides>73</Slides>
  <Notes>72</Notes>
  <HiddenSlides>6</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73</vt:i4>
      </vt:variant>
    </vt:vector>
  </HeadingPairs>
  <TitlesOfParts>
    <vt:vector size="84" baseType="lpstr">
      <vt:lpstr>__fkGroteskNeue_598ab8</vt:lpstr>
      <vt:lpstr>Arial</vt:lpstr>
      <vt:lpstr>Consolas</vt:lpstr>
      <vt:lpstr>Helvetica Neue</vt:lpstr>
      <vt:lpstr>HelveticaNeue</vt:lpstr>
      <vt:lpstr>Raleway</vt:lpstr>
      <vt:lpstr>Roboto</vt:lpstr>
      <vt:lpstr>Segoe UI</vt:lpstr>
      <vt:lpstr>Söhne</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Fan</dc:creator>
  <cp:lastModifiedBy>Jack Fan</cp:lastModifiedBy>
  <cp:revision>20</cp:revision>
  <dcterms:modified xsi:type="dcterms:W3CDTF">2024-06-19T03:38:54Z</dcterms:modified>
</cp:coreProperties>
</file>